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58" r:id="rId3"/>
    <p:sldId id="294" r:id="rId4"/>
    <p:sldId id="295" r:id="rId5"/>
    <p:sldId id="296" r:id="rId6"/>
    <p:sldId id="301" r:id="rId7"/>
    <p:sldId id="302" r:id="rId8"/>
    <p:sldId id="303" r:id="rId9"/>
    <p:sldId id="305" r:id="rId10"/>
    <p:sldId id="30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00404"/>
    <a:srgbClr val="FF5B5B"/>
    <a:srgbClr val="E9050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72"/>
      </p:cViewPr>
      <p:guideLst>
        <p:guide orient="horz" pos="270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4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6018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0505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11565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56138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89460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8905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25626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5122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86647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235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A1976-8D66-46D3-B226-586A8477AAB9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7D1B-F859-449E-95EF-34BC8A1E26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023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179512" y="1796819"/>
            <a:ext cx="8824912" cy="262466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Применение задачи «Автоматизированный контроль за работой в ЦИК России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(АКРИКО)</a:t>
            </a:r>
            <a:endParaRPr lang="ru-RU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8226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12845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1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Индекс дефицита информации о выборах</a:t>
            </a:r>
            <a:r>
              <a:rPr lang="ru-RU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– количество обращений за информацией, разъяснением и консультацией в избирательной сфере, приходящееся на одну тысячу зарегистрированных избирателей.</a:t>
            </a: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Индекс проявленного интереса к избирательной кампании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– отношение количества обращений в избирательной сфере к общему объему полученных обращений, взятое с учетом явки избирателей.</a:t>
            </a:r>
          </a:p>
          <a:p>
            <a:pPr>
              <a:spcBef>
                <a:spcPts val="0"/>
              </a:spcBef>
              <a:defRPr/>
            </a:pPr>
            <a:endParaRPr lang="ru-RU" sz="16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16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endParaRPr lang="ru-RU" sz="16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ru-RU" sz="1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Индекс напряженности избирательной кампании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– количество обращений, содержащих сведения о нарушениях и претензии в избирательной сфере, приходящееся на одну тысячу зарегистрированных избирателей.</a:t>
            </a:r>
          </a:p>
          <a:p>
            <a:pPr>
              <a:spcAft>
                <a:spcPts val="2400"/>
              </a:spcAft>
              <a:buNone/>
              <a:defRPr/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67944" y="5229200"/>
            <a:ext cx="1944216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39952" y="3645024"/>
            <a:ext cx="1800200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067944" y="2132856"/>
            <a:ext cx="1944216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1" y="68627"/>
            <a:ext cx="8712969" cy="13167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Электоральный рейтинг регионов на основе сведений, поступивших на «Горячую линию»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4139952" y="2204864"/>
            <a:ext cx="1819275" cy="7366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4211960" y="3709020"/>
            <a:ext cx="1552575" cy="8001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28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20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4120877" y="5301208"/>
            <a:ext cx="1819275" cy="7366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364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8627"/>
            <a:ext cx="9144000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9000">
                <a:schemeClr val="bg1"/>
              </a:gs>
              <a:gs pos="75000">
                <a:schemeClr val="bg1">
                  <a:alpha val="82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1521" y="68627"/>
            <a:ext cx="8640959" cy="64633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z="1200" dirty="0" smtClean="0"/>
              <a:t>Применение  задачи «Автоматизированный контроль за работой в Центральной избирательной комиссии Российской Федерации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 ГАС «Выборы» )</a:t>
            </a:r>
            <a:endParaRPr lang="ru-RU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4325" t="21335" r="50266" b="5819"/>
          <a:stretch>
            <a:fillRect/>
          </a:stretch>
        </p:blipFill>
        <p:spPr bwMode="auto">
          <a:xfrm>
            <a:off x="107504" y="1028734"/>
            <a:ext cx="2880321" cy="346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107504" y="4600483"/>
            <a:ext cx="288032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>
                <a:latin typeface="Arial Narrow" pitchFamily="34" charset="0"/>
              </a:rPr>
              <a:t>Регламент устанавливает: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>
                <a:latin typeface="Arial Narrow" pitchFamily="34" charset="0"/>
              </a:rPr>
              <a:t>перечень лиц</a:t>
            </a:r>
            <a:r>
              <a:rPr lang="ru-RU" sz="1200" dirty="0" smtClean="0">
                <a:latin typeface="Arial Narrow" pitchFamily="34" charset="0"/>
              </a:rPr>
              <a:t>, ответственных за ввод и обработку информации;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>
                <a:latin typeface="Arial Narrow" pitchFamily="34" charset="0"/>
              </a:rPr>
              <a:t>перечень информации</a:t>
            </a:r>
            <a:r>
              <a:rPr lang="ru-RU" sz="1200" dirty="0" smtClean="0">
                <a:latin typeface="Arial Narrow" pitchFamily="34" charset="0"/>
              </a:rPr>
              <a:t>, вводимой в задачу;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>
                <a:latin typeface="Arial Narrow" pitchFamily="34" charset="0"/>
              </a:rPr>
              <a:t>порядок и сроки </a:t>
            </a:r>
            <a:r>
              <a:rPr lang="ru-RU" sz="1200" dirty="0" smtClean="0">
                <a:latin typeface="Arial Narrow" pitchFamily="34" charset="0"/>
              </a:rPr>
              <a:t>ввода информации ;</a:t>
            </a:r>
          </a:p>
          <a:p>
            <a:pPr>
              <a:buFont typeface="Wingdings" pitchFamily="2" charset="2"/>
              <a:buChar char="ü"/>
            </a:pPr>
            <a:r>
              <a:rPr lang="ru-RU" sz="1200" b="1" dirty="0" smtClean="0">
                <a:latin typeface="Arial Narrow" pitchFamily="34" charset="0"/>
              </a:rPr>
              <a:t>порядок обработки </a:t>
            </a:r>
            <a:r>
              <a:rPr lang="ru-RU" sz="1200" dirty="0" smtClean="0">
                <a:latin typeface="Arial Narrow" pitchFamily="34" charset="0"/>
              </a:rPr>
              <a:t>введенной информации.</a:t>
            </a:r>
            <a:endParaRPr lang="ru-RU" sz="1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200621"/>
            <a:ext cx="5904656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u="sng" dirty="0" smtClean="0"/>
              <a:t>В соответствии с Регламентом задача АКРИКО применяется для:</a:t>
            </a:r>
            <a:endParaRPr lang="ru-RU" sz="1400" dirty="0" smtClean="0"/>
          </a:p>
          <a:p>
            <a:pPr lvl="0" algn="just">
              <a:buFont typeface="Wingdings" pitchFamily="2" charset="2"/>
              <a:buChar char="Ø"/>
            </a:pPr>
            <a:r>
              <a:rPr lang="ru-RU" sz="1400" b="1" dirty="0" smtClean="0"/>
              <a:t>ввода и обработки сведений </a:t>
            </a:r>
            <a:r>
              <a:rPr lang="ru-RU" sz="1400" dirty="0" smtClean="0"/>
              <a:t>о поступивших в ЦИК России, ИКСРФ и зарегистрированных в ПИ «Дело» обращениях, </a:t>
            </a:r>
            <a:r>
              <a:rPr lang="ru-RU" sz="1400" b="1" dirty="0" smtClean="0"/>
              <a:t>касающихся нарушений законодательства</a:t>
            </a:r>
            <a:r>
              <a:rPr lang="ru-RU" sz="1400" dirty="0" smtClean="0"/>
              <a:t> о выборах и референдуме,</a:t>
            </a:r>
            <a:r>
              <a:rPr lang="ru-RU" sz="1400" b="1" dirty="0" smtClean="0"/>
              <a:t> </a:t>
            </a:r>
            <a:r>
              <a:rPr lang="ru-RU" sz="1400" dirty="0" smtClean="0"/>
              <a:t>результатах их рассмотрения;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400" dirty="0" smtClean="0"/>
              <a:t>формирования отчетов;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 smtClean="0"/>
              <a:t>ввода и обработки информации о результатах рассмотрения в судах избирательных споров в ходе подготовки и проведения выборов и при оспаривании итогов голосования, результатов выборов, референдума.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059832" y="4197086"/>
            <a:ext cx="590465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В ходе избирательных кампаний по выборам 18 сентября 2016 года, в задаче АКРИКО заведены карточки более чем  </a:t>
            </a:r>
            <a:r>
              <a:rPr lang="ru-RU" sz="1400" b="1" dirty="0" smtClean="0"/>
              <a:t>5000 </a:t>
            </a:r>
            <a:r>
              <a:rPr lang="ru-RU" sz="1400" dirty="0" smtClean="0"/>
              <a:t>обращений о заявленных нарушениях избирательного законодательства, поступивших в ЦИК России. Большая часть данных обращений содержала сведения о нарушениях избирательного законодательства на территории того или иного субъекта Российской Федерации.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808226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8627"/>
            <a:ext cx="9144000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9000">
                <a:schemeClr val="bg1"/>
              </a:gs>
              <a:gs pos="75000">
                <a:schemeClr val="bg1">
                  <a:alpha val="82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1521" y="68627"/>
            <a:ext cx="8640959" cy="64633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z="1200" dirty="0" smtClean="0"/>
              <a:t>Применение  задачи «Автоматизированный контроль за работой в Центральной избирательной комиссии Российской Федерации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 ГАС «Выборы» )</a:t>
            </a:r>
            <a:endParaRPr lang="ru-RU" sz="12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43608" y="1064641"/>
            <a:ext cx="7106497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Порядок ввода и обработка информации в задаче АКРИКО ГАС «Выборы»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604798"/>
            <a:ext cx="2952328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На КСА ГАС «Выборы»</a:t>
            </a:r>
          </a:p>
          <a:p>
            <a:pPr algn="ctr"/>
            <a:r>
              <a:rPr lang="ru-RU" sz="1600" dirty="0" smtClean="0"/>
              <a:t>ЦИК России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1604798"/>
            <a:ext cx="2664296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На КСА ГАС «Выборы»</a:t>
            </a:r>
          </a:p>
          <a:p>
            <a:pPr algn="ctr"/>
            <a:r>
              <a:rPr lang="ru-RU" sz="1600" dirty="0" smtClean="0"/>
              <a:t>ИКС РФ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596243"/>
            <a:ext cx="280831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создание на КСА ЦИК России карточек по обращениям, поступившим непосредственно в ЦИК России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3621022"/>
            <a:ext cx="26642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создание на КСА ИКС РФ карточек по обращениям, поступившим в соответствующую ИКС РФ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2372884"/>
            <a:ext cx="324036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служащие Аппарата ЦИК России, работники ФЦИ при ЦИК России (администраторы)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012160" y="2372884"/>
            <a:ext cx="295232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служащие, осуществляющие правовое сопровождение деятельности комиссий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85628" y="3105918"/>
            <a:ext cx="5112568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в течение 3 рабочих дней после регистрации обращения в ПИ «ДЕЛО»</a:t>
            </a:r>
            <a:endParaRPr lang="ru-RU" sz="1200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1547664" y="3044958"/>
            <a:ext cx="504056" cy="480053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7236296" y="3044958"/>
            <a:ext cx="504056" cy="480053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1547664" y="4773150"/>
            <a:ext cx="504056" cy="480053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7236296" y="4773150"/>
            <a:ext cx="504056" cy="480053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089820" y="4849992"/>
            <a:ext cx="51125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в течение 3 рабочих дней после </a:t>
            </a:r>
            <a:r>
              <a:rPr lang="ru-RU" sz="1200" b="1" i="1" dirty="0" err="1" smtClean="0"/>
              <a:t>после</a:t>
            </a:r>
            <a:r>
              <a:rPr lang="ru-RU" sz="1200" b="1" i="1" dirty="0" smtClean="0"/>
              <a:t> дня официального направления ответа заявителю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6420042"/>
            <a:ext cx="8712968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i="1" dirty="0" smtClean="0"/>
              <a:t>Каждые пять рабочих дней - </a:t>
            </a:r>
            <a:r>
              <a:rPr lang="ru-RU" sz="1200" dirty="0" smtClean="0"/>
              <a:t>передача на КСА ЦИК России карточек обращений, созданных </a:t>
            </a:r>
            <a:r>
              <a:rPr lang="ru-RU" sz="1200" smtClean="0"/>
              <a:t>и обработанных </a:t>
            </a:r>
            <a:r>
              <a:rPr lang="ru-RU" sz="1200" dirty="0" smtClean="0"/>
              <a:t>в ИКС РФ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51520" y="5513077"/>
            <a:ext cx="8712968" cy="630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300" dirty="0" smtClean="0"/>
          </a:p>
          <a:p>
            <a:pPr algn="ctr"/>
            <a:r>
              <a:rPr lang="ru-RU" sz="1400" dirty="0" smtClean="0"/>
              <a:t>Ввод краткого содержания ответа в поле ИКС «Принятые меры» и заполнение поля «Сведения о подтверждении». Прикрепление файла обращения и ответа заявителю (решения комиссии)</a:t>
            </a:r>
          </a:p>
          <a:p>
            <a:pPr algn="ctr"/>
            <a:endParaRPr lang="ru-RU" sz="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241948" y="3565651"/>
            <a:ext cx="2880320" cy="9002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dirty="0" err="1" smtClean="0"/>
              <a:t>Вх</a:t>
            </a:r>
            <a:r>
              <a:rPr lang="ru-RU" sz="1050" dirty="0" smtClean="0"/>
              <a:t>. № и дата, содержание, заявитель, субъект, указанный в обращении, и субъект (исполнитель), тематика, исполнитель (подразделение, ФИО, должность); уровень, вид, наименование выборов)</a:t>
            </a:r>
            <a:endParaRPr lang="ru-RU" sz="1050" dirty="0"/>
          </a:p>
        </p:txBody>
      </p:sp>
    </p:spTree>
    <p:extLst>
      <p:ext uri="{BB962C8B-B14F-4D97-AF65-F5344CB8AC3E}">
        <p14:creationId xmlns="" xmlns:p14="http://schemas.microsoft.com/office/powerpoint/2010/main" val="1808226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8627"/>
            <a:ext cx="9144000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9000">
                <a:schemeClr val="bg1"/>
              </a:gs>
              <a:gs pos="75000">
                <a:schemeClr val="bg1">
                  <a:alpha val="82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1521" y="68627"/>
            <a:ext cx="8640959" cy="64633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z="1200" dirty="0" smtClean="0"/>
              <a:t>Применение  задачи «Автоматизированный контроль за работой в Центральной избирательной комиссии Российской Федерации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 ГАС «Выборы» )</a:t>
            </a:r>
            <a:endParaRPr lang="ru-RU" sz="1200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 cstate="print"/>
          <a:srcRect t="1482" r="1233" b="2199"/>
          <a:stretch>
            <a:fillRect/>
          </a:stretch>
        </p:blipFill>
        <p:spPr bwMode="auto">
          <a:xfrm>
            <a:off x="179512" y="1028734"/>
            <a:ext cx="8856984" cy="566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08226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8627"/>
            <a:ext cx="9144000" cy="8640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29000">
                <a:schemeClr val="bg1"/>
              </a:gs>
              <a:gs pos="75000">
                <a:schemeClr val="bg1">
                  <a:alpha val="82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1521" y="68627"/>
            <a:ext cx="8640959" cy="646331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z="1200" dirty="0" smtClean="0"/>
              <a:t>Применение  задачи «Автоматизированный контроль за работой в Центральной избирательной комиссии Российской Федерации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 ГАС «Выборы» )</a:t>
            </a:r>
            <a:endParaRPr lang="ru-RU" sz="12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008" y="1090384"/>
            <a:ext cx="896448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/>
              <a:t>Проблемы, выявленные при создании и заполнении карточек обращений в задаче АКРИКО на КСА ИКС РФ в ходе избирательной кампании по выборам 18 сентября 2016 года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1796819"/>
            <a:ext cx="8928992" cy="48965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Создание на КСА ИКС РФ карточек по обращениям, поступившим для рассмотрения из ЦИК России (двойной учет);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Проблемы с определением необходимости внесения жалоб в задачу АКРИКО (ввод в задачу обращений, которые не относятся к избирательной кампании;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Некорректный выбор тематики обращения (например выбор тематики 4 «Обращения в связи с неправомерными (по мнению заявителей) решениями, действиями (бездействием) избирательных комиссий…» вместо тематики 3 «Обращения по вопросам выдвижения и регистрации кандидатов, списков кандидатов» и др.);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Указываются персональные данные в полях ИКС «Содержание» и «Принятые меры»;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В поле ИКС «Принятые меры» не раскрывается существо ответа, принятые меры (например: «Обращение рассмотрено, нарушений избирательного законодательства не установлено»; «Обращение рассмотрено», а в сведениях о подтверждении «Нарушение подтвердилось»);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По обращениям, которые находятся на рассмотрении в суде, не вносятся судебные решения; в правоохранительных органах – принятые меры реагирования; в нижестоящих избирательных комиссиях – решения комиссий;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Не заполняется или не актуализируется поле ИКС «Сведения о подтверждении» в соответствии с внесенным в поле ИКС «Принятые меры» ответом заявителю;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Не соблюдаются сроки заполнения полей ИКС «Принятые меры» и «Сведения о подтверждении»;</a:t>
            </a:r>
          </a:p>
          <a:p>
            <a:pPr lvl="0" indent="266700" algn="just">
              <a:buFont typeface="Wingdings" pitchFamily="2" charset="2"/>
              <a:buChar char="Ø"/>
            </a:pPr>
            <a:r>
              <a:rPr lang="ru-RU" sz="1350" dirty="0" smtClean="0"/>
              <a:t>В карточках обращений не прикладываются файлы ответов заявителям, иные материалы проверки по результатам рассмотрения обращений и ИКС РФ.</a:t>
            </a:r>
            <a:endParaRPr lang="ru-RU" sz="1350" dirty="0"/>
          </a:p>
        </p:txBody>
      </p:sp>
    </p:spTree>
    <p:extLst>
      <p:ext uri="{BB962C8B-B14F-4D97-AF65-F5344CB8AC3E}">
        <p14:creationId xmlns="" xmlns:p14="http://schemas.microsoft.com/office/powerpoint/2010/main" val="18082261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872729" y="1797051"/>
            <a:ext cx="6618684" cy="1968500"/>
          </a:xfrm>
        </p:spPr>
        <p:txBody>
          <a:bodyPr>
            <a:noAutofit/>
          </a:bodyPr>
          <a:lstStyle/>
          <a:p>
            <a:pPr algn="l" defTabSz="457200" fontAlgn="base">
              <a:spcAft>
                <a:spcPct val="0"/>
              </a:spcAft>
            </a:pPr>
            <a:r>
              <a:rPr lang="ru-RU" sz="5400" dirty="0" smtClean="0">
                <a:solidFill>
                  <a:schemeClr val="bg1"/>
                </a:solidFill>
              </a:rPr>
              <a:t>«Горячая линия» </a:t>
            </a:r>
            <a:br>
              <a:rPr lang="ru-RU" sz="5400" dirty="0" smtClean="0">
                <a:solidFill>
                  <a:schemeClr val="bg1"/>
                </a:solidFill>
              </a:rPr>
            </a:br>
            <a:r>
              <a:rPr lang="ru-RU" sz="5400" dirty="0" smtClean="0">
                <a:solidFill>
                  <a:schemeClr val="bg1"/>
                </a:solidFill>
              </a:rPr>
              <a:t>ЦИК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677139"/>
            <a:ext cx="8496944" cy="862012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ru-RU" sz="2400" dirty="0" smtClean="0">
                <a:solidFill>
                  <a:srgbClr val="92D050"/>
                </a:solidFill>
              </a:rPr>
              <a:t>Информационно-справочный центр – «Горячая линия» Центральной избирательной комиссии Российской Федерации</a:t>
            </a:r>
            <a:endParaRPr lang="ru-RU" sz="2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8566868" cy="96202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Режим работы «Горячей линии»</a:t>
            </a: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710803" y="4062413"/>
            <a:ext cx="3870722" cy="197485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68580" tIns="34290" rIns="68580" bIns="34290"/>
          <a:lstStyle/>
          <a:p>
            <a:pPr algn="ctr" defTabSz="685800">
              <a:lnSpc>
                <a:spcPts val="1500"/>
              </a:lnSpc>
            </a:pPr>
            <a:endParaRPr lang="ru-RU" sz="1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 defTabSz="685800">
              <a:lnSpc>
                <a:spcPts val="1500"/>
              </a:lnSpc>
            </a:pP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В </a:t>
            </a:r>
            <a:r>
              <a:rPr lang="ru-RU" sz="1400" b="1" dirty="0">
                <a:solidFill>
                  <a:schemeClr val="bg1"/>
                </a:solidFill>
                <a:latin typeface="Century Gothic" pitchFamily="34" charset="0"/>
              </a:rPr>
              <a:t>РАБОЧИЕ ДНИ:</a:t>
            </a:r>
          </a:p>
          <a:p>
            <a:pPr algn="ctr" defTabSz="685800">
              <a:lnSpc>
                <a:spcPts val="1500"/>
              </a:lnSpc>
            </a:pPr>
            <a:endParaRPr lang="ru-RU" sz="1400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 defTabSz="685800">
              <a:lnSpc>
                <a:spcPts val="1500"/>
              </a:lnSpc>
            </a:pPr>
            <a:r>
              <a:rPr lang="ru-RU" sz="1400" dirty="0">
                <a:solidFill>
                  <a:schemeClr val="bg1"/>
                </a:solidFill>
                <a:latin typeface="Century Gothic" pitchFamily="34" charset="0"/>
              </a:rPr>
              <a:t>ОБЕСПЕЧИВАЕТСЯ ОТДЕЛОМ </a:t>
            </a:r>
          </a:p>
          <a:p>
            <a:pPr algn="ctr" defTabSz="685800">
              <a:lnSpc>
                <a:spcPts val="1500"/>
              </a:lnSpc>
            </a:pPr>
            <a:r>
              <a:rPr lang="ru-RU" sz="1400" dirty="0">
                <a:solidFill>
                  <a:schemeClr val="bg1"/>
                </a:solidFill>
                <a:latin typeface="Century Gothic" pitchFamily="34" charset="0"/>
              </a:rPr>
              <a:t>ПО РАССМОТРЕНИЮ ОБРАЩЕНИЙ </a:t>
            </a:r>
            <a:r>
              <a:rPr lang="ru-RU" sz="1400" dirty="0" smtClean="0">
                <a:solidFill>
                  <a:schemeClr val="bg1"/>
                </a:solidFill>
                <a:latin typeface="Century Gothic" pitchFamily="34" charset="0"/>
              </a:rPr>
              <a:t>(УОМЭАО)</a:t>
            </a:r>
            <a:endParaRPr lang="ru-RU" sz="1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148" name="AutoShape 3" descr="Уголки"/>
          <p:cNvSpPr>
            <a:spLocks noChangeArrowheads="1"/>
          </p:cNvSpPr>
          <p:nvPr/>
        </p:nvSpPr>
        <p:spPr bwMode="auto">
          <a:xfrm>
            <a:off x="2557463" y="1412777"/>
            <a:ext cx="4132660" cy="1632180"/>
          </a:xfrm>
          <a:prstGeom prst="downArrowCallout">
            <a:avLst>
              <a:gd name="adj1" fmla="val 57490"/>
              <a:gd name="adj2" fmla="val 47809"/>
              <a:gd name="adj3" fmla="val 17356"/>
              <a:gd name="adj4" fmla="val 6881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/>
          <a:lstStyle/>
          <a:p>
            <a:pPr algn="ctr" defTabSz="685800"/>
            <a:endParaRPr lang="ru-RU" b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Century Gothic" pitchFamily="34" charset="0"/>
              </a:rPr>
              <a:t>ВХОДЯЩИЕ ЗВОНКИ ОТ </a:t>
            </a:r>
            <a:r>
              <a:rPr lang="ru-RU" b="1" dirty="0" smtClean="0">
                <a:solidFill>
                  <a:srgbClr val="FF0000"/>
                </a:solidFill>
                <a:latin typeface="Century Gothic" pitchFamily="34" charset="0"/>
              </a:rPr>
              <a:t>ГРАЖДАН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703661" y="3035301"/>
            <a:ext cx="7827169" cy="80803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68580" tIns="34290" rIns="68580" bIns="34290"/>
          <a:lstStyle/>
          <a:p>
            <a:pPr algn="ctr" defTabSz="685800">
              <a:lnSpc>
                <a:spcPts val="3750"/>
              </a:lnSpc>
            </a:pPr>
            <a:r>
              <a:rPr lang="en-US" b="1" dirty="0">
                <a:solidFill>
                  <a:schemeClr val="bg1"/>
                </a:solidFill>
                <a:latin typeface="Century Gothic" pitchFamily="34" charset="0"/>
              </a:rPr>
              <a:t>CALL</a:t>
            </a:r>
            <a:r>
              <a:rPr lang="ru-RU" b="1" dirty="0">
                <a:solidFill>
                  <a:schemeClr val="bg1"/>
                </a:solidFill>
                <a:latin typeface="Century Gothic" pitchFamily="34" charset="0"/>
              </a:rPr>
              <a:t>-ЦЕНТР «ГОРЯЧЕЙ ЛИНИИ» ЦИК РОССИИ</a:t>
            </a:r>
            <a:endParaRPr lang="ru-RU" sz="33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4673204" y="4054476"/>
            <a:ext cx="3860006" cy="19653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68580" tIns="34290" rIns="68580" bIns="34290"/>
          <a:lstStyle/>
          <a:p>
            <a:pPr algn="ctr" defTabSz="685800">
              <a:lnSpc>
                <a:spcPts val="1500"/>
              </a:lnSpc>
            </a:pPr>
            <a:r>
              <a:rPr lang="ru-RU" sz="1400" b="1" dirty="0">
                <a:solidFill>
                  <a:schemeClr val="bg1"/>
                </a:solidFill>
                <a:latin typeface="Century Gothic" pitchFamily="34" charset="0"/>
              </a:rPr>
              <a:t>В ВЫХОДНЫЕ ДНИ:</a:t>
            </a:r>
          </a:p>
          <a:p>
            <a:pPr algn="ctr" defTabSz="685800">
              <a:lnSpc>
                <a:spcPts val="1500"/>
              </a:lnSpc>
            </a:pPr>
            <a:r>
              <a:rPr lang="ru-RU" sz="1400" dirty="0">
                <a:solidFill>
                  <a:schemeClr val="bg1"/>
                </a:solidFill>
                <a:latin typeface="Century Gothic" pitchFamily="34" charset="0"/>
              </a:rPr>
              <a:t>ОБЕСПЕЧИВАЕТСЯ В РЕЖИМЕ АВТОМАТИЧЕСКОГО ПРИЕМА ЗВОНКОВ, </a:t>
            </a:r>
          </a:p>
          <a:p>
            <a:pPr algn="ctr" defTabSz="685800">
              <a:lnSpc>
                <a:spcPts val="1500"/>
              </a:lnSpc>
            </a:pPr>
            <a:r>
              <a:rPr lang="ru-RU" sz="1400" dirty="0">
                <a:solidFill>
                  <a:schemeClr val="bg1"/>
                </a:solidFill>
                <a:latin typeface="Century Gothic" pitchFamily="34" charset="0"/>
              </a:rPr>
              <a:t>А ТАКЖЕ ОТДЕЛОМ ПО РАССМОТРЕНИЮ ОБРАЩЕНИЙ (</a:t>
            </a:r>
            <a:r>
              <a:rPr lang="ru-RU" sz="1400" dirty="0" smtClean="0">
                <a:solidFill>
                  <a:schemeClr val="bg1"/>
                </a:solidFill>
                <a:latin typeface="Century Gothic" pitchFamily="34" charset="0"/>
              </a:rPr>
              <a:t>УОМЭАО) </a:t>
            </a:r>
            <a:r>
              <a:rPr lang="ru-RU" sz="1400" dirty="0">
                <a:solidFill>
                  <a:schemeClr val="bg1"/>
                </a:solidFill>
                <a:latin typeface="Century Gothic" pitchFamily="34" charset="0"/>
              </a:rPr>
              <a:t>И ТЕРРИТОРИАЛЬНЫМ ОТДЕЛОМ (УОИП) ПО ОТДЕЛЬНЫМ ПОРУЧЕНИЯМ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9592" cy="817563"/>
          </a:xfrm>
        </p:spPr>
        <p:txBody>
          <a:bodyPr>
            <a:noAutofit/>
          </a:bodyPr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Функции и задачи «Горячей линии»</a:t>
            </a:r>
          </a:p>
        </p:txBody>
      </p:sp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154781" y="1508787"/>
            <a:ext cx="8815388" cy="4595217"/>
            <a:chOff x="271828" y="1855076"/>
            <a:chExt cx="11752936" cy="4594276"/>
          </a:xfrm>
        </p:grpSpPr>
        <p:sp>
          <p:nvSpPr>
            <p:cNvPr id="7173" name="AutoShape 2"/>
            <p:cNvSpPr>
              <a:spLocks noChangeArrowheads="1"/>
            </p:cNvSpPr>
            <p:nvPr/>
          </p:nvSpPr>
          <p:spPr bwMode="auto">
            <a:xfrm>
              <a:off x="271828" y="2816120"/>
              <a:ext cx="2236703" cy="2904949"/>
            </a:xfrm>
            <a:prstGeom prst="flowChartProcess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685800"/>
              <a:r>
                <a:rPr lang="en-US" sz="1100" b="1" dirty="0" smtClean="0">
                  <a:solidFill>
                    <a:schemeClr val="tx1"/>
                  </a:solidFill>
                  <a:latin typeface="Century Gothic" pitchFamily="34" charset="0"/>
                </a:rPr>
                <a:t>I</a:t>
              </a:r>
              <a:r>
                <a:rPr lang="ru-RU" sz="1100" b="1" dirty="0" smtClean="0">
                  <a:solidFill>
                    <a:schemeClr val="tx1"/>
                  </a:solidFill>
                  <a:latin typeface="Century Gothic" pitchFamily="34" charset="0"/>
                </a:rPr>
                <a:t>. ПРИЕМ </a:t>
              </a:r>
              <a:r>
                <a:rPr lang="ru-RU" sz="1100" b="1" dirty="0">
                  <a:solidFill>
                    <a:schemeClr val="tx1"/>
                  </a:solidFill>
                  <a:latin typeface="Century Gothic" pitchFamily="34" charset="0"/>
                </a:rPr>
                <a:t>УСТНОЙ ИНФОРМАЦИИ:</a:t>
              </a:r>
            </a:p>
            <a:p>
              <a:pPr algn="ctr" defTabSz="685800"/>
              <a:endParaRPr lang="ru-RU" sz="1100" dirty="0">
                <a:solidFill>
                  <a:schemeClr val="tx1"/>
                </a:solidFill>
                <a:latin typeface="Century Gothic" pitchFamily="34" charset="0"/>
              </a:endParaRPr>
            </a:p>
            <a:p>
              <a:pPr algn="ctr" defTabSz="685800"/>
              <a:r>
                <a:rPr lang="ru-RU" sz="1100" dirty="0">
                  <a:solidFill>
                    <a:schemeClr val="tx1"/>
                  </a:solidFill>
                  <a:latin typeface="Century Gothic" pitchFamily="34" charset="0"/>
                </a:rPr>
                <a:t>ПРЕТЕНЗИИ </a:t>
              </a:r>
              <a:r>
                <a:rPr lang="ru-RU" sz="1100" dirty="0">
                  <a:latin typeface="Century Gothic" pitchFamily="34" charset="0"/>
                </a:rPr>
                <a:t>К ОРГАНИЗАТОРАМ И УЧАСТНИКАМ ИЗБИРАТЕЛЬНОГО ПРОЦЕССА И СВЕДЕНИЯ О ПРЕДПОЛАГАЕМЫХ НАРУШЕНИЯХ НА ВЫБОРАХ</a:t>
              </a:r>
            </a:p>
          </p:txBody>
        </p:sp>
        <p:sp>
          <p:nvSpPr>
            <p:cNvPr id="7174" name="Rectangle 3" descr="Диагональный кирпич"/>
            <p:cNvSpPr>
              <a:spLocks noChangeArrowheads="1"/>
            </p:cNvSpPr>
            <p:nvPr/>
          </p:nvSpPr>
          <p:spPr bwMode="auto">
            <a:xfrm>
              <a:off x="283222" y="1855076"/>
              <a:ext cx="2217218" cy="93667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tIns="0" bIns="0" anchor="ctr" anchorCtr="0"/>
            <a:lstStyle/>
            <a:p>
              <a:pPr algn="ctr" defTabSz="685800"/>
              <a:endParaRPr lang="ru-RU" b="1" dirty="0">
                <a:solidFill>
                  <a:schemeClr val="bg1"/>
                </a:solidFill>
                <a:latin typeface="Century Gothic" pitchFamily="34" charset="0"/>
              </a:endParaRPr>
            </a:p>
            <a:p>
              <a:pPr algn="ctr" defTabSz="685800"/>
              <a:r>
                <a:rPr lang="ru-RU" b="1" dirty="0">
                  <a:solidFill>
                    <a:schemeClr val="bg1"/>
                  </a:solidFill>
                  <a:latin typeface="Century Gothic" pitchFamily="34" charset="0"/>
                </a:rPr>
                <a:t>ФУНКЦИЯ УЧЕТА</a:t>
              </a:r>
            </a:p>
            <a:p>
              <a:pPr defTabSz="685800"/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75" name="AutoShape 4"/>
            <p:cNvSpPr>
              <a:spLocks noChangeArrowheads="1"/>
            </p:cNvSpPr>
            <p:nvPr/>
          </p:nvSpPr>
          <p:spPr bwMode="auto">
            <a:xfrm>
              <a:off x="2578887" y="2806441"/>
              <a:ext cx="2187321" cy="2914628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/>
              <a:r>
                <a:rPr lang="en-US" sz="1100" b="1" dirty="0">
                  <a:latin typeface="Century Gothic" pitchFamily="34" charset="0"/>
                </a:rPr>
                <a:t>II</a:t>
              </a:r>
              <a:r>
                <a:rPr lang="ru-RU" sz="1100" b="1" dirty="0">
                  <a:latin typeface="Century Gothic" pitchFamily="34" charset="0"/>
                </a:rPr>
                <a:t>. ТРАНСЛЯЦИЯ НОРМ ЗАКОНА И ДР. НОРМАТИВНО-ПРАВОВЫХ АКТОВ:</a:t>
              </a:r>
            </a:p>
            <a:p>
              <a:pPr algn="ctr" defTabSz="685800"/>
              <a:endParaRPr lang="ru-RU" sz="400" dirty="0">
                <a:latin typeface="Century Gothic" pitchFamily="34" charset="0"/>
              </a:endParaRPr>
            </a:p>
            <a:p>
              <a:pPr algn="ctr" defTabSz="685800"/>
              <a:r>
                <a:rPr lang="ru-RU" sz="1100" dirty="0">
                  <a:latin typeface="Century Gothic" pitchFamily="34" charset="0"/>
                </a:rPr>
                <a:t>ФЕДЕРАЛЬНОЕ ЗАКОНОДАТЕЛЬСТВО, НОРМАТИВНО-ПРАВОВЫЕ АКТЫ ПО ОРГАНИЗАЦИИ И ПРВЕДЕНИЮ ВЫБОРОВ И РЕФЕРЕНДУМОВ</a:t>
              </a:r>
            </a:p>
          </p:txBody>
        </p:sp>
        <p:sp>
          <p:nvSpPr>
            <p:cNvPr id="7176" name="AutoShape 5"/>
            <p:cNvSpPr>
              <a:spLocks noChangeArrowheads="1"/>
            </p:cNvSpPr>
            <p:nvPr/>
          </p:nvSpPr>
          <p:spPr bwMode="auto">
            <a:xfrm>
              <a:off x="4790485" y="2806439"/>
              <a:ext cx="2290046" cy="291463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/>
              <a:r>
                <a:rPr lang="en-US" sz="1100" b="1" dirty="0">
                  <a:latin typeface="Century Gothic" pitchFamily="34" charset="0"/>
                </a:rPr>
                <a:t>III</a:t>
              </a:r>
              <a:r>
                <a:rPr lang="ru-RU" sz="1100" b="1" dirty="0">
                  <a:latin typeface="Century Gothic" pitchFamily="34" charset="0"/>
                </a:rPr>
                <a:t>. СПРАВОЧНАЯ ИНФОРМАЦИЯ:</a:t>
              </a:r>
            </a:p>
            <a:p>
              <a:pPr algn="ctr" defTabSz="685800"/>
              <a:endParaRPr lang="ru-RU" sz="900" dirty="0">
                <a:latin typeface="Century Gothic" pitchFamily="34" charset="0"/>
              </a:endParaRPr>
            </a:p>
            <a:p>
              <a:pPr algn="ctr" defTabSz="685800"/>
              <a:r>
                <a:rPr lang="ru-RU" sz="1100" dirty="0">
                  <a:latin typeface="Century Gothic" pitchFamily="34" charset="0"/>
                </a:rPr>
                <a:t>АДРЕСА И КОНТАКТЫ ИЗБИРАТЕЛЬНЫХ КОМИССИЙ, ОБЩЕДОСТУПНЫЕ КОНТАКТНЫЕ СВЕДЕНИЯ ДРУГИХ АКТИВНЫХ УЧАСТНИКОВ ИЗБИРАТЕЛЬНОГО ПРОЦЕССА</a:t>
              </a:r>
            </a:p>
          </p:txBody>
        </p:sp>
        <p:sp>
          <p:nvSpPr>
            <p:cNvPr id="7177" name="Rectangle 6" descr="Широкий диагональный 1"/>
            <p:cNvSpPr>
              <a:spLocks noChangeArrowheads="1"/>
            </p:cNvSpPr>
            <p:nvPr/>
          </p:nvSpPr>
          <p:spPr bwMode="auto">
            <a:xfrm>
              <a:off x="2608877" y="1855076"/>
              <a:ext cx="4499173" cy="92858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800"/>
              <a:endParaRPr lang="ru-RU" sz="400" b="1" dirty="0" smtClean="0">
                <a:solidFill>
                  <a:schemeClr val="bg1"/>
                </a:solidFill>
                <a:latin typeface="Century Gothic" pitchFamily="34" charset="0"/>
              </a:endParaRPr>
            </a:p>
            <a:p>
              <a:pPr algn="ctr" defTabSz="685800"/>
              <a:r>
                <a:rPr lang="ru-RU" b="1" dirty="0" smtClean="0">
                  <a:solidFill>
                    <a:schemeClr val="bg1"/>
                  </a:solidFill>
                  <a:latin typeface="Century Gothic" pitchFamily="34" charset="0"/>
                </a:rPr>
                <a:t>ИНФОРМАЦИОННАЯ ФУНКЦИЯ</a:t>
              </a:r>
              <a:endParaRPr lang="ru-RU" b="1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78" name="AutoShape 7"/>
            <p:cNvSpPr>
              <a:spLocks noChangeArrowheads="1"/>
            </p:cNvSpPr>
            <p:nvPr/>
          </p:nvSpPr>
          <p:spPr bwMode="auto">
            <a:xfrm>
              <a:off x="7161451" y="2799841"/>
              <a:ext cx="2330507" cy="2913135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/>
              <a:r>
                <a:rPr lang="en-US" sz="1100" b="1" dirty="0">
                  <a:latin typeface="Century Gothic" pitchFamily="34" charset="0"/>
                </a:rPr>
                <a:t>IV</a:t>
              </a:r>
              <a:r>
                <a:rPr lang="ru-RU" sz="1100" b="1" dirty="0">
                  <a:latin typeface="Century Gothic" pitchFamily="34" charset="0"/>
                </a:rPr>
                <a:t>. ПЕРЕАДРЕСАЦИЯ ПО КОМПЕТЕНЦИИ:</a:t>
              </a:r>
            </a:p>
            <a:p>
              <a:pPr algn="ctr" defTabSz="685800"/>
              <a:endParaRPr lang="ru-RU" sz="1100" dirty="0">
                <a:latin typeface="Century Gothic" pitchFamily="34" charset="0"/>
              </a:endParaRPr>
            </a:p>
            <a:p>
              <a:pPr algn="ctr" defTabSz="685800"/>
              <a:r>
                <a:rPr lang="ru-RU" sz="1100" dirty="0">
                  <a:latin typeface="Century Gothic" pitchFamily="34" charset="0"/>
                </a:rPr>
                <a:t>В НИЖЕСТОЯЩИЕ ИЗБИРАТЕЛЬНЫЕ КОМИССИИ, ОРГАНЫ ГОСУДАРСТВЕННОЙ ВЛАСТИ И МЕСТНОГО САМОУПРАВЛЕНИЯ, ПРАВООХРАНИТЕЛЬНЫЕ ОРГАНЫ</a:t>
              </a:r>
            </a:p>
          </p:txBody>
        </p:sp>
        <p:sp>
          <p:nvSpPr>
            <p:cNvPr id="7179" name="AutoShape 8"/>
            <p:cNvSpPr>
              <a:spLocks noChangeArrowheads="1"/>
            </p:cNvSpPr>
            <p:nvPr/>
          </p:nvSpPr>
          <p:spPr bwMode="auto">
            <a:xfrm>
              <a:off x="9516233" y="2798354"/>
              <a:ext cx="2508531" cy="2914623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685800"/>
              <a:r>
                <a:rPr lang="en-US" sz="1100" b="1" dirty="0">
                  <a:latin typeface="Century Gothic" pitchFamily="34" charset="0"/>
                </a:rPr>
                <a:t>V</a:t>
              </a:r>
              <a:r>
                <a:rPr lang="ru-RU" sz="1100" b="1" dirty="0">
                  <a:latin typeface="Century Gothic" pitchFamily="34" charset="0"/>
                </a:rPr>
                <a:t>. РАЗЪЯСНЕНИЕ ПОРЯДКА ОБРАЩЕНИЯ И ХОДА РАССМОТРЕНИЙ ПРИНЯТЫХ ОБРАЩЕНИЙ:</a:t>
              </a:r>
            </a:p>
            <a:p>
              <a:pPr algn="ctr" defTabSz="685800"/>
              <a:endParaRPr lang="ru-RU" sz="1100" b="1" dirty="0">
                <a:latin typeface="Century Gothic" pitchFamily="34" charset="0"/>
              </a:endParaRPr>
            </a:p>
            <a:p>
              <a:pPr algn="ctr" defTabSz="685800"/>
              <a:r>
                <a:rPr lang="ru-RU" sz="1100" dirty="0">
                  <a:latin typeface="Century Gothic" pitchFamily="34" charset="0"/>
                </a:rPr>
                <a:t>ПИСЬМЕННЫХ (ПОЧТА, КУРЬЕРСКАЯ СЛУЖБА, ФАКС, Е-</a:t>
              </a:r>
              <a:r>
                <a:rPr lang="en-US" sz="1100" dirty="0">
                  <a:latin typeface="Century Gothic" pitchFamily="34" charset="0"/>
                </a:rPr>
                <a:t>mail</a:t>
              </a:r>
              <a:r>
                <a:rPr lang="ru-RU" sz="1100" dirty="0">
                  <a:latin typeface="Century Gothic" pitchFamily="34" charset="0"/>
                </a:rPr>
                <a:t>, СЕРВИС НА САЙТАХ ИЗБИРАТЕЛЬНЫХ КОМИССИЙ) </a:t>
              </a:r>
              <a:r>
                <a:rPr lang="ru-RU" sz="1100" dirty="0">
                  <a:solidFill>
                    <a:schemeClr val="bg1"/>
                  </a:solidFill>
                  <a:latin typeface="Century Gothic" pitchFamily="34" charset="0"/>
                </a:rPr>
                <a:t>И ПЕРЕДАННЫХ НА ЛИЧНОМ ПРИЕМЕ</a:t>
              </a:r>
            </a:p>
          </p:txBody>
        </p:sp>
        <p:sp>
          <p:nvSpPr>
            <p:cNvPr id="7180" name="Rectangle 9" descr="Контурные ромбики"/>
            <p:cNvSpPr>
              <a:spLocks noChangeArrowheads="1"/>
            </p:cNvSpPr>
            <p:nvPr/>
          </p:nvSpPr>
          <p:spPr bwMode="auto">
            <a:xfrm>
              <a:off x="7161450" y="1855076"/>
              <a:ext cx="4863314" cy="92049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800"/>
              <a:endParaRPr lang="ru-RU" sz="100" b="1" dirty="0">
                <a:solidFill>
                  <a:schemeClr val="bg1"/>
                </a:solidFill>
                <a:latin typeface="Century Gothic" pitchFamily="34" charset="0"/>
              </a:endParaRPr>
            </a:p>
            <a:p>
              <a:pPr algn="ctr" defTabSz="685800"/>
              <a:r>
                <a:rPr lang="ru-RU" b="1" dirty="0">
                  <a:solidFill>
                    <a:schemeClr val="bg1"/>
                  </a:solidFill>
                  <a:latin typeface="Century Gothic" pitchFamily="34" charset="0"/>
                </a:rPr>
                <a:t>КОММУНИКАЦИОННАЯ ФУНКЦИЯ</a:t>
              </a:r>
            </a:p>
          </p:txBody>
        </p:sp>
        <p:sp>
          <p:nvSpPr>
            <p:cNvPr id="7181" name="Rectangle 10" descr="Диагональный кирпич"/>
            <p:cNvSpPr>
              <a:spLocks noChangeArrowheads="1"/>
            </p:cNvSpPr>
            <p:nvPr/>
          </p:nvSpPr>
          <p:spPr bwMode="auto">
            <a:xfrm>
              <a:off x="275130" y="5741658"/>
              <a:ext cx="2236310" cy="70769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82" name="Rectangle 11" descr="Широкий диагональный 1"/>
            <p:cNvSpPr>
              <a:spLocks noChangeArrowheads="1"/>
            </p:cNvSpPr>
            <p:nvPr/>
          </p:nvSpPr>
          <p:spPr bwMode="auto">
            <a:xfrm>
              <a:off x="2581358" y="5741656"/>
              <a:ext cx="4505327" cy="70769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1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7183" name="Rectangle 12" descr="Контурные ромбики"/>
            <p:cNvSpPr>
              <a:spLocks noChangeArrowheads="1"/>
            </p:cNvSpPr>
            <p:nvPr/>
          </p:nvSpPr>
          <p:spPr bwMode="auto">
            <a:xfrm>
              <a:off x="7169543" y="5737251"/>
              <a:ext cx="4855221" cy="7121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ru-RU">
                <a:latin typeface="Century Gothic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2008" y="-27382"/>
            <a:ext cx="8964488" cy="672073"/>
          </a:xfrm>
        </p:spPr>
        <p:txBody>
          <a:bodyPr>
            <a:normAutofit/>
          </a:bodyPr>
          <a:lstStyle/>
          <a:p>
            <a:pPr eaLnBrk="1" hangingPunct="1">
              <a:lnSpc>
                <a:spcPts val="4000"/>
              </a:lnSpc>
              <a:defRPr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поступающей информации</a:t>
            </a:r>
          </a:p>
        </p:txBody>
      </p:sp>
      <p:sp>
        <p:nvSpPr>
          <p:cNvPr id="6" name="Rectangle 3" descr="Диагональный кирпич"/>
          <p:cNvSpPr>
            <a:spLocks noChangeArrowheads="1"/>
          </p:cNvSpPr>
          <p:nvPr/>
        </p:nvSpPr>
        <p:spPr bwMode="auto">
          <a:xfrm>
            <a:off x="251520" y="681589"/>
            <a:ext cx="3765874" cy="4431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defTabSz="914400">
              <a:defRPr/>
            </a:pPr>
            <a:r>
              <a:rPr lang="ru-RU" sz="1600" b="1" dirty="0">
                <a:solidFill>
                  <a:schemeClr val="bg1"/>
                </a:solidFill>
                <a:latin typeface="+mn-lt"/>
              </a:rPr>
              <a:t>ФУНКЦИЯ УЧЕТА</a:t>
            </a:r>
          </a:p>
          <a:p>
            <a:pPr defTabSz="914400">
              <a:defRPr/>
            </a:pPr>
            <a:endParaRPr lang="ru-RU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tangle 6" descr="Широкий диагональный 1"/>
          <p:cNvSpPr>
            <a:spLocks noChangeArrowheads="1"/>
          </p:cNvSpPr>
          <p:nvPr/>
        </p:nvSpPr>
        <p:spPr bwMode="auto">
          <a:xfrm>
            <a:off x="230468" y="3621022"/>
            <a:ext cx="3765469" cy="44770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914400"/>
            <a:r>
              <a:rPr lang="ru-RU" sz="1600" b="1" dirty="0">
                <a:solidFill>
                  <a:schemeClr val="bg1"/>
                </a:solidFill>
                <a:latin typeface="+mj-lt"/>
              </a:rPr>
              <a:t>ИНФОРМАЦИОННАЯ</a:t>
            </a:r>
            <a:r>
              <a:rPr lang="ru-RU" b="1" dirty="0">
                <a:solidFill>
                  <a:schemeClr val="bg1"/>
                </a:solidFill>
                <a:latin typeface="+mj-lt"/>
              </a:rPr>
              <a:t> ФУНКЦИЯ</a:t>
            </a:r>
          </a:p>
        </p:txBody>
      </p:sp>
      <p:sp>
        <p:nvSpPr>
          <p:cNvPr id="8" name="Rectangle 9" descr="Контурные ромбики"/>
          <p:cNvSpPr>
            <a:spLocks noChangeArrowheads="1"/>
          </p:cNvSpPr>
          <p:nvPr/>
        </p:nvSpPr>
        <p:spPr bwMode="auto">
          <a:xfrm>
            <a:off x="236724" y="5253203"/>
            <a:ext cx="3759213" cy="4601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defTabSz="914400"/>
            <a:r>
              <a:rPr lang="ru-RU" sz="1600" b="1" dirty="0">
                <a:solidFill>
                  <a:schemeClr val="bg1"/>
                </a:solidFill>
              </a:rPr>
              <a:t>КОММУНИКАЦИОННАЯ ФУНКЦИЯ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1124744"/>
            <a:ext cx="8928992" cy="2304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1. </a:t>
            </a:r>
            <a:r>
              <a:rPr lang="ru-RU" sz="1200" dirty="0" smtClean="0">
                <a:cs typeface="Times New Roman" pitchFamily="18" charset="0"/>
              </a:rPr>
              <a:t>Жалобы на решения, действия (бездействие) избирательных комиссий различного уровня и их должностных лиц по текущим избирательным кампаниям</a:t>
            </a:r>
          </a:p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2. </a:t>
            </a:r>
            <a:r>
              <a:rPr lang="ru-RU" sz="1200" dirty="0" smtClean="0">
                <a:cs typeface="Times New Roman" pitchFamily="18" charset="0"/>
              </a:rPr>
              <a:t>Сведения о недостатках в техническом обеспечении работы избирательных комиссий (КОИБ, КЭГ, </a:t>
            </a:r>
            <a:r>
              <a:rPr lang="ru-RU" sz="1200" dirty="0" err="1" smtClean="0">
                <a:cs typeface="Times New Roman" pitchFamily="18" charset="0"/>
              </a:rPr>
              <a:t>веб-камеры</a:t>
            </a:r>
            <a:r>
              <a:rPr lang="ru-RU" sz="1200" dirty="0" smtClean="0">
                <a:cs typeface="Times New Roman" pitchFamily="18" charset="0"/>
              </a:rPr>
              <a:t>, ГАС «Выборы», сайты, СПИ и др.), а также претензии к помещениям для голосования и их оборудованию</a:t>
            </a:r>
          </a:p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3. </a:t>
            </a:r>
            <a:r>
              <a:rPr lang="ru-RU" sz="1200" dirty="0" smtClean="0">
                <a:cs typeface="Times New Roman" pitchFamily="18" charset="0"/>
              </a:rPr>
              <a:t>Сведения о недостатках в информировании избирателей по вопросам выборов (референдума)</a:t>
            </a:r>
          </a:p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4. </a:t>
            </a:r>
            <a:r>
              <a:rPr lang="ru-RU" sz="1200" dirty="0" smtClean="0">
                <a:cs typeface="Times New Roman" pitchFamily="18" charset="0"/>
              </a:rPr>
              <a:t>Сведения о нарушениях предвыборной агитации, агитации по вопросам референдума</a:t>
            </a:r>
          </a:p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5. </a:t>
            </a:r>
            <a:r>
              <a:rPr lang="ru-RU" sz="1200" dirty="0" smtClean="0">
                <a:cs typeface="Times New Roman" pitchFamily="18" charset="0"/>
              </a:rPr>
              <a:t>Сведения о предполагаемых применениях административного ресурса, подкупа избирателей и иных правонарушающих технологий</a:t>
            </a:r>
          </a:p>
          <a:p>
            <a:pPr algn="just"/>
            <a:r>
              <a:rPr lang="ru-RU" sz="1200" b="1" u="sng" dirty="0" smtClean="0">
                <a:cs typeface="Times New Roman" pitchFamily="18" charset="0"/>
              </a:rPr>
              <a:t>ПУНКТ 6. </a:t>
            </a:r>
            <a:r>
              <a:rPr lang="ru-RU" sz="1200" dirty="0" smtClean="0">
                <a:cs typeface="Times New Roman" pitchFamily="18" charset="0"/>
              </a:rPr>
              <a:t>Обращения по завершенным избирательным кампаниям, кампаниям референдума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4101075"/>
            <a:ext cx="8928992" cy="960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  <a:defRPr/>
            </a:pPr>
            <a:r>
              <a:rPr lang="ru-RU" sz="1200" b="1" u="sng" dirty="0" smtClean="0">
                <a:solidFill>
                  <a:schemeClr val="tx1"/>
                </a:solidFill>
              </a:rPr>
              <a:t>ПУНКТ 7. </a:t>
            </a:r>
            <a:r>
              <a:rPr lang="ru-RU" sz="1200" dirty="0" smtClean="0">
                <a:solidFill>
                  <a:schemeClr val="tx1"/>
                </a:solidFill>
              </a:rPr>
              <a:t>Обращения за разъяснением норм избирательного законодательства и других нормативных актов (в т.ч. по регламенту деятельности избирательных комиссий)</a:t>
            </a:r>
          </a:p>
          <a:p>
            <a:pPr>
              <a:lnSpc>
                <a:spcPts val="1200"/>
              </a:lnSpc>
              <a:defRPr/>
            </a:pPr>
            <a:r>
              <a:rPr lang="ru-RU" sz="1200" b="1" u="sng" dirty="0" smtClean="0">
                <a:solidFill>
                  <a:schemeClr val="tx1"/>
                </a:solidFill>
              </a:rPr>
              <a:t>ПУНКТ 8. </a:t>
            </a:r>
            <a:r>
              <a:rPr lang="ru-RU" sz="1200" dirty="0" smtClean="0">
                <a:solidFill>
                  <a:schemeClr val="tx1"/>
                </a:solidFill>
              </a:rPr>
              <a:t>Обращения за справочной информацией (адреса, номера телефонов и время работы избирательных комиссий и т.п., в т.ч. навигация по сайтам ЦИК России и ИКС РФ)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7504" y="5733256"/>
            <a:ext cx="8928992" cy="960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  <a:defRPr/>
            </a:pPr>
            <a:r>
              <a:rPr lang="ru-RU" sz="1200" b="1" u="sng" dirty="0" smtClean="0">
                <a:solidFill>
                  <a:schemeClr val="tx1"/>
                </a:solidFill>
              </a:rPr>
              <a:t>ПУНКТ 9. </a:t>
            </a:r>
            <a:r>
              <a:rPr lang="ru-RU" sz="1200" dirty="0" smtClean="0">
                <a:solidFill>
                  <a:schemeClr val="tx1"/>
                </a:solidFill>
              </a:rPr>
              <a:t>Обращения за разъяснением порядка направления жалоб, заявлений, письменных обращений, записи на личный прием в ЦИК России и хода рассмотрения принятых обращений</a:t>
            </a:r>
          </a:p>
          <a:p>
            <a:pPr>
              <a:lnSpc>
                <a:spcPts val="1200"/>
              </a:lnSpc>
              <a:defRPr/>
            </a:pPr>
            <a:r>
              <a:rPr lang="ru-RU" sz="1200" b="1" u="sng" dirty="0" smtClean="0">
                <a:solidFill>
                  <a:schemeClr val="tx1"/>
                </a:solidFill>
              </a:rPr>
              <a:t>ПУНКТ 10. </a:t>
            </a:r>
            <a:r>
              <a:rPr lang="ru-RU" sz="1200" dirty="0" smtClean="0">
                <a:solidFill>
                  <a:schemeClr val="tx1"/>
                </a:solidFill>
              </a:rPr>
              <a:t>Обращения не по компетенции и иного характера</a:t>
            </a:r>
          </a:p>
          <a:p>
            <a:pPr>
              <a:lnSpc>
                <a:spcPts val="1200"/>
              </a:lnSpc>
              <a:defRPr/>
            </a:pPr>
            <a:r>
              <a:rPr lang="ru-RU" sz="1200" b="1" u="sng" dirty="0" smtClean="0">
                <a:solidFill>
                  <a:schemeClr val="tx1"/>
                </a:solidFill>
              </a:rPr>
              <a:t>ПУНКТ 11. </a:t>
            </a:r>
            <a:r>
              <a:rPr lang="ru-RU" sz="1200" dirty="0" smtClean="0">
                <a:solidFill>
                  <a:schemeClr val="tx1"/>
                </a:solidFill>
              </a:rPr>
              <a:t>Бессодержательные обращения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1188</Words>
  <Application>Microsoft Office PowerPoint</Application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Применение задачи «Автоматизированный контроль за работой в ЦИК России и избирательных комиссиях субъектов Российской Федерации с обращениями, поступающими в ходе подготовки и проведения выборов и референдумов в Российской Федерации» (АКРИКО)</vt:lpstr>
      <vt:lpstr>Слайд 2</vt:lpstr>
      <vt:lpstr>Слайд 3</vt:lpstr>
      <vt:lpstr>Слайд 4</vt:lpstr>
      <vt:lpstr>Слайд 5</vt:lpstr>
      <vt:lpstr>«Горячая линия»  ЦИК России</vt:lpstr>
      <vt:lpstr>Режим работы «Горячей линии»</vt:lpstr>
      <vt:lpstr>Функции и задачи «Горячей линии»</vt:lpstr>
      <vt:lpstr>Классификация поступающей информации</vt:lpstr>
      <vt:lpstr>Электоральный рейтинг регионов на основе сведений, поступивших на «Горячую линию»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3</cp:lastModifiedBy>
  <cp:revision>299</cp:revision>
  <dcterms:created xsi:type="dcterms:W3CDTF">2015-06-01T13:34:50Z</dcterms:created>
  <dcterms:modified xsi:type="dcterms:W3CDTF">2017-04-26T07:27:28Z</dcterms:modified>
</cp:coreProperties>
</file>