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3"/>
  </p:notesMasterIdLst>
  <p:sldIdLst>
    <p:sldId id="256" r:id="rId2"/>
    <p:sldId id="260" r:id="rId3"/>
    <p:sldId id="286" r:id="rId4"/>
    <p:sldId id="301" r:id="rId5"/>
    <p:sldId id="285" r:id="rId6"/>
    <p:sldId id="284" r:id="rId7"/>
    <p:sldId id="291" r:id="rId8"/>
    <p:sldId id="296" r:id="rId9"/>
    <p:sldId id="288" r:id="rId10"/>
    <p:sldId id="294" r:id="rId11"/>
    <p:sldId id="289" r:id="rId12"/>
  </p:sldIdLst>
  <p:sldSz cx="9144000" cy="6858000" type="screen4x3"/>
  <p:notesSz cx="6640513" cy="99044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133" autoAdjust="0"/>
  </p:normalViewPr>
  <p:slideViewPr>
    <p:cSldViewPr snapToGrid="0" snapToObjects="1">
      <p:cViewPr>
        <p:scale>
          <a:sx n="90" d="100"/>
          <a:sy n="90" d="100"/>
        </p:scale>
        <p:origin x="-59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77556" cy="4952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61421" y="0"/>
            <a:ext cx="2877556" cy="4952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57800A-847C-4A36-869B-4F54E2D3A3F5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44550" y="742950"/>
            <a:ext cx="4951413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4052" y="4704596"/>
            <a:ext cx="5312410" cy="44569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07473"/>
            <a:ext cx="2877556" cy="4952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61421" y="9407473"/>
            <a:ext cx="2877556" cy="4952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65680-C629-4B44-A74C-06D00F87E1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65680-C629-4B44-A74C-06D00F87E10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65680-C629-4B44-A74C-06D00F87E10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65680-C629-4B44-A74C-06D00F87E10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65680-C629-4B44-A74C-06D00F87E10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65680-C629-4B44-A74C-06D00F87E10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65680-C629-4B44-A74C-06D00F87E10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65680-C629-4B44-A74C-06D00F87E10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 начала проведения жеребьевки обеспечивать возможность настройки формы протокола жеребьевки: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этого можно перейти к настройке протокола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65680-C629-4B44-A74C-06D00F87E10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65680-C629-4B44-A74C-06D00F87E10F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65680-C629-4B44-A74C-06D00F87E10F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 descr="cik_rf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7076" y="5661348"/>
            <a:ext cx="989134" cy="989134"/>
          </a:xfrm>
          <a:prstGeom prst="rect">
            <a:avLst/>
          </a:prstGeom>
        </p:spPr>
      </p:pic>
      <p:pic>
        <p:nvPicPr>
          <p:cNvPr id="6" name="Изображение 5" descr="cik_rf_шапка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518"/>
            <a:ext cx="9144000" cy="697149"/>
          </a:xfrm>
          <a:prstGeom prst="rect">
            <a:avLst/>
          </a:prstGeom>
        </p:spPr>
      </p:pic>
      <p:sp>
        <p:nvSpPr>
          <p:cNvPr id="8" name="Название 2"/>
          <p:cNvSpPr>
            <a:spLocks noGrp="1"/>
          </p:cNvSpPr>
          <p:nvPr>
            <p:ph type="ctrTitle"/>
          </p:nvPr>
        </p:nvSpPr>
        <p:spPr>
          <a:xfrm>
            <a:off x="668684" y="1362102"/>
            <a:ext cx="8177526" cy="4299245"/>
          </a:xfrm>
        </p:spPr>
        <p:txBody>
          <a:bodyPr/>
          <a:lstStyle/>
          <a:p>
            <a:pPr marL="0" indent="0" algn="ctr">
              <a:buNone/>
            </a:pPr>
            <a:r>
              <a:rPr lang="ru-RU" sz="4300" spc="150" dirty="0" smtClean="0">
                <a:effectLst>
                  <a:reflection blurRad="6350" stA="55000" endA="300" endPos="30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Задача</a:t>
            </a:r>
            <a:br>
              <a:rPr lang="ru-RU" sz="4300" spc="150" dirty="0" smtClean="0">
                <a:effectLst>
                  <a:reflection blurRad="6350" stA="55000" endA="300" endPos="30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300" spc="150" dirty="0" smtClean="0">
                <a:effectLst>
                  <a:reflection blurRad="6350" stA="55000" endA="300" endPos="30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«Кандидаты и избирательные объединения»</a:t>
            </a:r>
            <a:br>
              <a:rPr lang="ru-RU" sz="4300" spc="150" dirty="0" smtClean="0">
                <a:effectLst>
                  <a:reflection blurRad="6350" stA="55000" endA="300" endPos="30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300" spc="150" dirty="0" smtClean="0">
                <a:effectLst>
                  <a:reflection blurRad="6350" stA="55000" endA="300" endPos="30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подсистемы автоматизации избирательных процессов</a:t>
            </a:r>
            <a:br>
              <a:rPr lang="ru-RU" sz="4300" spc="150" dirty="0" smtClean="0">
                <a:effectLst>
                  <a:reflection blurRad="6350" stA="55000" endA="300" endPos="30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300" spc="150" dirty="0" smtClean="0">
                <a:effectLst>
                  <a:reflection blurRad="6350" stA="55000" endA="300" endPos="30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ГАС «Выборы»</a:t>
            </a:r>
            <a:endParaRPr lang="ru-RU" sz="4300" spc="150" dirty="0">
              <a:effectLst>
                <a:reflection blurRad="6350" stA="55000" endA="300" endPos="30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79516" y="5889072"/>
            <a:ext cx="53515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xmlns="" val="322743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33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 descr="cik_rf_шапка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518"/>
            <a:ext cx="9144000" cy="697149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81858" y="714668"/>
            <a:ext cx="8992073" cy="433648"/>
          </a:xfrm>
        </p:spPr>
        <p:txBody>
          <a:bodyPr/>
          <a:lstStyle/>
          <a:p>
            <a:pPr marL="285750" indent="-28575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ru-RU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Формирование статистических и иных отчетов</a:t>
            </a:r>
          </a:p>
        </p:txBody>
      </p:sp>
      <p:pic>
        <p:nvPicPr>
          <p:cNvPr id="7" name="Изображение 6" descr="cik_rflog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7076" y="5661348"/>
            <a:ext cx="989134" cy="9891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2772" y="1148316"/>
            <a:ext cx="8463438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charset="2"/>
              <a:buChar char="q"/>
            </a:pPr>
            <a:r>
              <a:rPr lang="ru-RU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Список политических партий, на которые распространяется действие статьи 35</a:t>
            </a:r>
            <a:r>
              <a:rPr lang="ru-RU" baseline="30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1</a:t>
            </a:r>
            <a:r>
              <a:rPr lang="ru-RU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Федерального закона «Об основных гарантиях…» и выдвижение которыми кандидатов, списков кандидатов не требует сбора подписей избирателей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charset="2"/>
              <a:buChar char="q"/>
            </a:pPr>
            <a:r>
              <a:rPr lang="ru-RU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Сводная учетная карточка кандидата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charset="2"/>
              <a:buChar char="q"/>
            </a:pPr>
            <a:r>
              <a:rPr lang="ru-RU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Списки кандидатов (в том числе для подготовки проектов постановлений)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charset="2"/>
              <a:buChar char="q"/>
            </a:pPr>
            <a:r>
              <a:rPr lang="ru-RU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Статистические сведения о качественном составе кандидатов и депутатов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charset="2"/>
              <a:buChar char="q"/>
            </a:pPr>
            <a:r>
              <a:rPr lang="ru-RU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Динамически настраиваемые отчеты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charset="2"/>
              <a:buChar char="q"/>
            </a:pPr>
            <a:r>
              <a:rPr lang="ru-RU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Данные об участии кандидатов в выборах с использованием «Пакетного поиска»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charset="2"/>
              <a:buChar char="q"/>
            </a:pPr>
            <a:r>
              <a:rPr lang="ru-RU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Сведения о ходе выдвижения и регистрации кандидатов (в разных разрезах)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charset="2"/>
              <a:buChar char="q"/>
            </a:pPr>
            <a:r>
              <a:rPr lang="ru-RU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Сведения о партийной составляющей действующих органов  (включая данные о незамещенных мандатах)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charset="2"/>
              <a:buChar char="q"/>
            </a:pPr>
            <a:endParaRPr lang="ru-RU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64389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 descr="cik_rf_шапка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518"/>
            <a:ext cx="9144000" cy="697149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81858" y="714668"/>
            <a:ext cx="8992073" cy="707732"/>
          </a:xfrm>
        </p:spPr>
        <p:txBody>
          <a:bodyPr/>
          <a:lstStyle/>
          <a:p>
            <a:pPr marL="0" indent="0" algn="ctr">
              <a:buNone/>
            </a:pPr>
            <a:r>
              <a:rPr lang="ru-RU" sz="3800" spc="150" dirty="0" smtClean="0">
                <a:effectLst>
                  <a:reflection blurRad="6350" stA="70000" endA="300" endPos="30000" dir="5400000" sy="-100000" algn="bl" rotWithShape="0"/>
                </a:effectLst>
              </a:rPr>
              <a:t>ПЕРЕЧЕНЬ ОСНОВНЫХ ФУНКЦИЙ</a:t>
            </a:r>
            <a:endParaRPr lang="ru-RU" sz="3800" spc="150" dirty="0">
              <a:effectLst>
                <a:reflection blurRad="6350" stA="70000" endA="300" endPos="30000" dir="5400000" sy="-100000" algn="bl" rotWithShape="0"/>
              </a:effectLst>
            </a:endParaRPr>
          </a:p>
        </p:txBody>
      </p:sp>
      <p:pic>
        <p:nvPicPr>
          <p:cNvPr id="7" name="Изображение 6" descr="cik_rf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7076" y="5661348"/>
            <a:ext cx="989134" cy="98913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2751" y="1422400"/>
            <a:ext cx="8583459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charset="2"/>
              <a:buChar char="q"/>
            </a:pPr>
            <a:r>
              <a:rPr lang="ru-RU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Настройка и формирование специализированного программного изделия по подготовке документов (в бумажном и машиночитаемом виде) политическими партиями и кандидатами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charset="2"/>
              <a:buChar char="q"/>
            </a:pPr>
            <a:r>
              <a:rPr lang="ru-RU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Ввод и обработка сведений о ходе выдвижения и регистрации кандидатов, списков кандидатов (</a:t>
            </a:r>
            <a:r>
              <a:rPr lang="ru-RU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вкл</a:t>
            </a:r>
            <a:r>
              <a:rPr lang="ru-RU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. контроль выполнения требований законодательства), в том числе для размещения  данных в сети Интернет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charset="2"/>
              <a:buChar char="q"/>
            </a:pPr>
            <a:r>
              <a:rPr lang="ru-RU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Подготовка данных для направления в органы, осуществляющие проверки сведений, представленных кандидатами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charset="2"/>
              <a:buChar char="q"/>
            </a:pPr>
            <a:r>
              <a:rPr lang="ru-RU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Информационное взаимодействие с Банком России (с участниками финансового рынка)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charset="2"/>
              <a:buChar char="q"/>
            </a:pPr>
            <a:r>
              <a:rPr lang="ru-RU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Проведение компьютерной жеребьевки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charset="2"/>
              <a:buChar char="q"/>
            </a:pPr>
            <a:r>
              <a:rPr lang="ru-RU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Подготовка текстов избирательных бюллетеней (в том числе для КОИБ и КЭГ)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charset="2"/>
              <a:buChar char="q"/>
            </a:pPr>
            <a:r>
              <a:rPr lang="ru-RU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Распределение депутатских мандатов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charset="2"/>
              <a:buChar char="q"/>
            </a:pPr>
            <a:r>
              <a:rPr lang="ru-RU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Формирование статистических и иных отчетов</a:t>
            </a:r>
          </a:p>
        </p:txBody>
      </p:sp>
    </p:spTree>
    <p:extLst>
      <p:ext uri="{BB962C8B-B14F-4D97-AF65-F5344CB8AC3E}">
        <p14:creationId xmlns:p14="http://schemas.microsoft.com/office/powerpoint/2010/main" xmlns="" val="1136438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 descr="cik_rf_шапка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518"/>
            <a:ext cx="9144000" cy="697149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81858" y="714668"/>
            <a:ext cx="8992073" cy="1603230"/>
          </a:xfrm>
        </p:spPr>
        <p:txBody>
          <a:bodyPr/>
          <a:lstStyle/>
          <a:p>
            <a:pPr marL="28575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ru-RU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Настройка и формирование специализированного программного изделия по подготовке документов (в бумажном и машиночитаемом виде) политическими партиями и кандидатами</a:t>
            </a:r>
            <a:endParaRPr lang="ru-RU" sz="24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Изображение 6" descr="cik_rf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7076" y="5661348"/>
            <a:ext cx="989134" cy="98913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74157" y="2474893"/>
            <a:ext cx="8059479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charset="2"/>
              <a:buChar char="q"/>
            </a:pPr>
            <a:r>
              <a:rPr lang="ru-RU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Настройка входных и выходных параметров программного изделия (в том числе определение полей, обязательных для заполнения)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charset="2"/>
              <a:buChar char="q"/>
            </a:pPr>
            <a:r>
              <a:rPr lang="ru-RU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Настройка шаблонов формируемых отчетных форм (списков и заявлений кандидатов, доверенных лиц, уполномоченных представителей, заявлений)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charset="2"/>
              <a:buChar char="q"/>
            </a:pPr>
            <a:r>
              <a:rPr lang="ru-RU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Подготовка дистрибутива программного изделия для передачи политическим партиям и кандидатам, а также для размещения в сети Интернет</a:t>
            </a:r>
          </a:p>
        </p:txBody>
      </p:sp>
    </p:spTree>
    <p:extLst>
      <p:ext uri="{BB962C8B-B14F-4D97-AF65-F5344CB8AC3E}">
        <p14:creationId xmlns:p14="http://schemas.microsoft.com/office/powerpoint/2010/main" xmlns="" val="1136438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 descr="cik_rf_шапка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518"/>
            <a:ext cx="9144000" cy="697149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81858" y="714668"/>
            <a:ext cx="8992073" cy="986541"/>
          </a:xfrm>
        </p:spPr>
        <p:txBody>
          <a:bodyPr/>
          <a:lstStyle/>
          <a:p>
            <a:pPr marL="28575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ru-RU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Ввод и обработка сведений о ходе выдвижения и регистрации кандидатов, списков кандидатов</a:t>
            </a:r>
          </a:p>
        </p:txBody>
      </p:sp>
      <p:pic>
        <p:nvPicPr>
          <p:cNvPr id="7" name="Изображение 6" descr="cik_rf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7076" y="5661348"/>
            <a:ext cx="989134" cy="9891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7833" y="1701210"/>
            <a:ext cx="8176437" cy="3208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charset="2"/>
              <a:buChar char="q"/>
            </a:pPr>
            <a:r>
              <a:rPr lang="ru-RU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Импорт данных, полученных в машиночитаемом виде/«Ручной ввод»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charset="2"/>
              <a:buChar char="q"/>
            </a:pPr>
            <a:r>
              <a:rPr lang="ru-RU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Контроль выполнения требований законодательства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charset="2"/>
              <a:buChar char="q"/>
            </a:pPr>
            <a:r>
              <a:rPr lang="ru-RU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Формирование проектов документов избирательной комиссии (списков кандидатов, доверенных лиц, уполномоченных представителей)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charset="2"/>
              <a:buChar char="q"/>
            </a:pPr>
            <a:r>
              <a:rPr lang="ru-RU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Ввод информации о принятых постановлениях избирательных комиссий о регистрации (об отказе в регистрации) кандидатов, списков кандидатов, об изменении статуса кандидатов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charset="2"/>
              <a:buChar char="q"/>
            </a:pPr>
            <a:r>
              <a:rPr lang="ru-RU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Передача введенных данных в ЦИК России, в том числе для автоматического размещение данных в сети Интернет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36438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 descr="cik_rf_шапка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518"/>
            <a:ext cx="9144000" cy="697149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81858" y="714668"/>
            <a:ext cx="8992073" cy="2010244"/>
          </a:xfrm>
        </p:spPr>
        <p:txBody>
          <a:bodyPr/>
          <a:lstStyle/>
          <a:p>
            <a:pPr marL="285750" indent="-28575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ru-RU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Подготовка данных для направления в органы, осуществляющие проверки сведений, представленных кандидатами. Информационное взаимодействие с Банком России (с участниками финансового рынка)</a:t>
            </a:r>
          </a:p>
        </p:txBody>
      </p:sp>
      <p:pic>
        <p:nvPicPr>
          <p:cNvPr id="7" name="Изображение 6" descr="cik_rflog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7076" y="5661348"/>
            <a:ext cx="989134" cy="98913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35934" y="2296633"/>
            <a:ext cx="8410275" cy="4457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charset="2"/>
              <a:buChar char="q"/>
            </a:pPr>
            <a:r>
              <a:rPr lang="ru-RU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Выгрузка данных в ФНС России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charset="2"/>
              <a:buChar char="q"/>
            </a:pPr>
            <a:r>
              <a:rPr lang="ru-RU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Выгрузка данных в </a:t>
            </a:r>
            <a:r>
              <a:rPr lang="ru-RU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Росфинмониторинг</a:t>
            </a:r>
            <a:endParaRPr lang="ru-RU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charset="2"/>
              <a:buChar char="q"/>
            </a:pPr>
            <a:r>
              <a:rPr lang="ru-RU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Динамически настраиваемые отчеты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charset="2"/>
              <a:buChar char="q"/>
            </a:pPr>
            <a:r>
              <a:rPr lang="ru-RU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Информационное взаимодействие с Банком России (с участниками финансового рынка):</a:t>
            </a:r>
          </a:p>
          <a:p>
            <a:pPr marL="468000" indent="-285750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ru-RU" sz="16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формирование на КСА ЦИК России пакетного файла-запроса в Банк России;</a:t>
            </a:r>
          </a:p>
          <a:p>
            <a:pPr marL="468000" indent="-285750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ru-RU" sz="16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шифрование файлов-запросов и расшифровка файлов-ответов;</a:t>
            </a:r>
          </a:p>
          <a:p>
            <a:pPr marL="468000" indent="-285750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ru-RU" sz="16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загрузка на КСА ЦИК России в базу данных ГАС «Выборы» сведений из файлов-ответов;</a:t>
            </a:r>
          </a:p>
          <a:p>
            <a:pPr marL="468000" indent="-285750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ru-RU" sz="16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пересылка с КСА ЦИК России на КСА ИКСРФ загруженных сведений, полученных от участников финансового рынка; пересылка сведений с КСА ИКСРФ на КСА ТИК</a:t>
            </a:r>
          </a:p>
          <a:p>
            <a:pPr marL="468000" indent="-285750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ru-RU" sz="16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сопоставление сведений, загруженных из файлов-ответов участников рынка, со сведениями о доходах и имуществе, предоставленными кандидатами</a:t>
            </a:r>
          </a:p>
        </p:txBody>
      </p:sp>
    </p:spTree>
    <p:extLst>
      <p:ext uri="{BB962C8B-B14F-4D97-AF65-F5344CB8AC3E}">
        <p14:creationId xmlns:p14="http://schemas.microsoft.com/office/powerpoint/2010/main" xmlns="" val="11364389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 descr="cik_rf_шапка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518"/>
            <a:ext cx="9144000" cy="697149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81858" y="714668"/>
            <a:ext cx="8992073" cy="2010244"/>
          </a:xfrm>
        </p:spPr>
        <p:txBody>
          <a:bodyPr/>
          <a:lstStyle/>
          <a:p>
            <a:pPr marL="285750" indent="-28575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ru-RU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Проведение компьютерной жеребьевки</a:t>
            </a:r>
            <a:br>
              <a:rPr lang="ru-RU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240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Изображение 6" descr="cik_rf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7076" y="5661348"/>
            <a:ext cx="989134" cy="989134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465" y="1193505"/>
            <a:ext cx="8176436" cy="566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36438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795"/>
            <a:ext cx="9080274" cy="6810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 descr="cik_rf_шапка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518"/>
            <a:ext cx="9144000" cy="697149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81858" y="714668"/>
            <a:ext cx="8992073" cy="2010244"/>
          </a:xfrm>
        </p:spPr>
        <p:txBody>
          <a:bodyPr/>
          <a:lstStyle/>
          <a:p>
            <a:pPr marL="285750" indent="-28575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ru-RU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Подготовка текстов избирательных бюллетеней (в том числе для КОИБ и КЭГ)</a:t>
            </a:r>
            <a:br>
              <a:rPr lang="ru-RU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240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Изображение 6" descr="cik_rf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7076" y="5661348"/>
            <a:ext cx="989134" cy="98913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46567" y="1679944"/>
            <a:ext cx="8399643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charset="2"/>
              <a:buChar char="q"/>
            </a:pPr>
            <a:r>
              <a:rPr lang="ru-RU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Автоматическое формирование избирательного бюллетеня (с учетом выбытия кандидатов)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charset="2"/>
              <a:buChar char="q"/>
              <a:defRPr/>
            </a:pPr>
            <a:r>
              <a:rPr lang="ru-RU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Автоматическое включение эмблем избирательных объединений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charset="2"/>
              <a:buChar char="q"/>
            </a:pPr>
            <a:r>
              <a:rPr lang="ru-RU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Возможность настройки шаблона бюллетеня (установление единой формы и единого формата для всех округов)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charset="2"/>
              <a:buChar char="q"/>
            </a:pPr>
            <a:r>
              <a:rPr lang="ru-RU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Формирование бюллетеней для КОИБ  и электронных бюллетеней для КЭГ</a:t>
            </a:r>
            <a:endParaRPr lang="ru-RU" dirty="0" smtClean="0"/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</a:pPr>
            <a:endParaRPr lang="ru-RU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6438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lipstream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2.xml><?xml version="1.0" encoding="utf-8"?>
<a:themeOverride xmlns:a="http://schemas.openxmlformats.org/drawingml/2006/main">
  <a:clrScheme name="Slipstream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2087</TotalTime>
  <Words>503</Words>
  <Application>Microsoft Office PowerPoint</Application>
  <PresentationFormat>Экран (4:3)</PresentationFormat>
  <Paragraphs>57</Paragraphs>
  <Slides>11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Задача «Кандидаты и избирательные объединения» подсистемы автоматизации избирательных процессов ГАС «Выборы»</vt:lpstr>
      <vt:lpstr>ПЕРЕЧЕНЬ ОСНОВНЫХ ФУНКЦИЙ</vt:lpstr>
      <vt:lpstr>Настройка и формирование специализированного программного изделия по подготовке документов (в бумажном и машиночитаемом виде) политическими партиями и кандидатами</vt:lpstr>
      <vt:lpstr>Ввод и обработка сведений о ходе выдвижения и регистрации кандидатов, списков кандидатов</vt:lpstr>
      <vt:lpstr>Подготовка данных для направления в органы, осуществляющие проверки сведений, представленных кандидатами. Информационное взаимодействие с Банком России (с участниками финансового рынка)</vt:lpstr>
      <vt:lpstr>Проведение компьютерной жеребьевки </vt:lpstr>
      <vt:lpstr>Слайд 7</vt:lpstr>
      <vt:lpstr>Слайд 8</vt:lpstr>
      <vt:lpstr>Подготовка текстов избирательных бюллетеней (в том числе для КОИБ и КЭГ)  </vt:lpstr>
      <vt:lpstr>Слайд 10</vt:lpstr>
      <vt:lpstr>Формирование статистических и иных отчетов</vt:lpstr>
    </vt:vector>
  </TitlesOfParts>
  <Company>MVM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ГАС «Выборы» для решения задач, связанных с формированием УИК, резерва составов участковых комиссий, обучением членов УИК, резерва составов участковых комиссий</dc:title>
  <dc:creator>Elena Shirkovtsova</dc:creator>
  <cp:lastModifiedBy>kamsha</cp:lastModifiedBy>
  <cp:revision>208</cp:revision>
  <dcterms:created xsi:type="dcterms:W3CDTF">2013-01-25T09:09:10Z</dcterms:created>
  <dcterms:modified xsi:type="dcterms:W3CDTF">2017-04-25T14:53:09Z</dcterms:modified>
</cp:coreProperties>
</file>