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6"/>
    <p:restoredTop sz="87966"/>
  </p:normalViewPr>
  <p:slideViewPr>
    <p:cSldViewPr snapToGrid="0" snapToObjects="1">
      <p:cViewPr varScale="1">
        <p:scale>
          <a:sx n="132" d="100"/>
          <a:sy n="132" d="100"/>
        </p:scale>
        <p:origin x="-111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8747-D68D-402B-8604-4390D4E45DCE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9A41-56D0-4638-A90E-D12D55FF6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4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F9A41-56D0-4638-A90E-D12D55FF6E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EB78B-5910-4EB5-B94F-FB1D9A19AEF3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14871-3F3C-49A4-9DCB-9BE6863786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BEB19-473F-4A77-BAA4-C41FB6FBE0EA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9B9F5-7988-45A6-8FBF-A0D6C0D18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0E7AF-B5B1-4A7D-9005-F1D92E8B7787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9BE85-CBB7-4583-BB26-130EB7B3EA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9A8A4-BC8D-4E4A-B20C-3E863E34BE94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585AE-BD2C-40D8-A5B7-A5E1636B0B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AE7C92-D333-4DD3-9A62-02E6C5622305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694D8-4572-4F64-922C-23A5EEBA9B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D37A7-F4C5-498D-8301-F64FB3C346D8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BA3DB-F4CB-40F1-9296-5D4EE03A56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6F3C4-BDB1-4E6E-8D2D-14638892B0FE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F2365-C0B3-4AD7-BD39-ED92397CAE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B9541-02A6-4C78-AE20-D57D0680F496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99C6C-B78C-4E44-9D06-E2B85B98CA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85156-D24E-475D-9534-FCAD85D81F78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8D301-41CC-4BFD-8F2E-E896CADA8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AAE8E-4F95-4154-A4DC-E219F3591211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511C5-D248-43B9-A0F0-20E57B3A96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E1E5AE-5C53-4B14-908A-41920E8A0162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5D0BC-AC92-4002-A3B1-A59289DC5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341B0B-BEEC-4866-BDD3-DC282D3AB1D5}" type="datetimeFigureOut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CEDC0-F27A-4972-9EE6-0BDAE9E4F1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 двумя картами_лев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218" name="Рисунок 2" descr="гд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2667" y="1962076"/>
            <a:ext cx="5574453" cy="318142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2480" y="0"/>
            <a:ext cx="8756374" cy="196207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i="1" u="sng" spc="38" dirty="0">
                <a:ln w="11430"/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110 </a:t>
            </a:r>
            <a:r>
              <a:rPr lang="ru-RU" sz="4100" b="1" i="1" u="sng" spc="38" dirty="0">
                <a:ln w="11430"/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лет со </a:t>
            </a:r>
            <a:r>
              <a:rPr lang="ru-RU" sz="4100" b="1" i="1" u="sng" spc="38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дня основания Государственной Думы </a:t>
            </a:r>
            <a:endParaRPr lang="ru-RU" sz="4100" b="1" i="1" u="sng" spc="38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100" b="1" i="1" u="sng" spc="38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Российской </a:t>
            </a:r>
            <a:r>
              <a:rPr lang="ru-RU" sz="4100" b="1" i="1" u="sng" spc="38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И</a:t>
            </a:r>
            <a:r>
              <a:rPr lang="ru-RU" sz="4100" b="1" i="1" u="sng" spc="38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мперии</a:t>
            </a:r>
            <a:endParaRPr lang="en-US" sz="4100" b="1" i="1" u="sng" spc="38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26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 органов, осуществляющих подготовку</a:t>
            </a:r>
            <a:br>
              <a:rPr lang="ru-RU" sz="28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 проведение выборов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285750" y="857250"/>
            <a:ext cx="8229600" cy="642938"/>
          </a:xfrm>
        </p:spPr>
        <p:txBody>
          <a:bodyPr>
            <a:no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Особое делопроизводство по выборам в Государственную Думу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образованное в составе МВД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3251200" y="2427288"/>
            <a:ext cx="269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Губернские комиссии</a:t>
            </a: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3460750" y="3829050"/>
            <a:ext cx="238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Уездные комиссии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379913" y="2901950"/>
            <a:ext cx="274637" cy="9271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79913" y="1539082"/>
            <a:ext cx="274637" cy="9271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40" name="Прямоугольник 8"/>
          <p:cNvSpPr>
            <a:spLocks noChangeArrowheads="1"/>
          </p:cNvSpPr>
          <p:nvPr/>
        </p:nvSpPr>
        <p:spPr bwMode="auto">
          <a:xfrm>
            <a:off x="6146800" y="4115594"/>
            <a:ext cx="284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Работа комиссии 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подсчету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голосов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избирателей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Picture 5" descr="https://upload.wikimedia.org/wikipedia/commons/thumb/e/e4/Duma_returning_officers.jpeg/500px-Duma_returning_officer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7263" y="1539082"/>
            <a:ext cx="2954337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AutoShape 7" descr="20 марта 1906. Группа у Городской думы, где происходят выборы выборщиков в Первую Государственную думу.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AutoShape 9" descr="20 марта 1906. Группа у Городской думы, где происходят выборы выборщиков в Первую Государственную думу.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AutoShape 11" descr="20 марта 1906. Очередь у здания Городской думы во время выборов выборщиков в Первую Государственную думу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AutoShape 13" descr="20 марта 1906. Выборы выборщиков в Первую Государственную думу в зале Соляного городка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6" name="Picture 14" descr="C:\Documents and Settings\zaichikov.v\Рабочий стол\0_15d024_b600030a_XX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514475"/>
            <a:ext cx="294163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Прямоугольник 37"/>
          <p:cNvSpPr>
            <a:spLocks noChangeArrowheads="1"/>
          </p:cNvSpPr>
          <p:nvPr/>
        </p:nvSpPr>
        <p:spPr bwMode="auto">
          <a:xfrm>
            <a:off x="144464" y="3730892"/>
            <a:ext cx="27887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Группы избирателей на лестнице Фондовой биржи, где происходят выборы выборщиков в Первую Государственную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Думу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348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Политические партии, участвовавшие в выборах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3551238" y="465138"/>
            <a:ext cx="204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100 партий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233363" y="1174750"/>
            <a:ext cx="1849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Либералы - 38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3678238" y="1885950"/>
            <a:ext cx="2027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Монархисты - 4</a:t>
            </a: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6691313" y="1152525"/>
            <a:ext cx="2126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Социалисты - 30</a:t>
            </a:r>
          </a:p>
        </p:txBody>
      </p:sp>
      <p:sp>
        <p:nvSpPr>
          <p:cNvPr id="10" name="Стрелка влево 9"/>
          <p:cNvSpPr/>
          <p:nvPr/>
        </p:nvSpPr>
        <p:spPr>
          <a:xfrm rot="20125249">
            <a:off x="2295525" y="908050"/>
            <a:ext cx="977900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6200000">
            <a:off x="4266407" y="1243805"/>
            <a:ext cx="757238" cy="485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2471219">
            <a:off x="5656263" y="912813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6" name="Прямоугольник 12"/>
          <p:cNvSpPr>
            <a:spLocks noChangeArrowheads="1"/>
          </p:cNvSpPr>
          <p:nvPr/>
        </p:nvSpPr>
        <p:spPr bwMode="auto">
          <a:xfrm>
            <a:off x="6690625" y="1426493"/>
            <a:ext cx="24044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Бойкот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РСДРП (большевики)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партия эсеров</a:t>
            </a:r>
          </a:p>
        </p:txBody>
      </p:sp>
      <p:pic>
        <p:nvPicPr>
          <p:cNvPr id="2" name="Picture 5" descr="https://upload.wikimedia.org/wikipedia/commons/f/f1/Kadet-1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171" y="1597153"/>
            <a:ext cx="1932432" cy="2292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8" name="Прямоугольник 14"/>
          <p:cNvSpPr>
            <a:spLocks noChangeArrowheads="1"/>
          </p:cNvSpPr>
          <p:nvPr/>
        </p:nvSpPr>
        <p:spPr bwMode="auto">
          <a:xfrm>
            <a:off x="457200" y="3843338"/>
            <a:ext cx="22129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Почтовая открытка, посвященная выборам в I Государственную думу (1906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Художник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Е.М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Бём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9" name="Picture 7" descr="1917PartiyaSoz-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2348831"/>
            <a:ext cx="22089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9" descr="SMA emble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8926" y="2286060"/>
            <a:ext cx="192087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Прямоугольник 17"/>
          <p:cNvSpPr>
            <a:spLocks noChangeArrowheads="1"/>
          </p:cNvSpPr>
          <p:nvPr/>
        </p:nvSpPr>
        <p:spPr bwMode="auto">
          <a:xfrm>
            <a:off x="3016250" y="4249738"/>
            <a:ext cx="3255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«Русский Народный Союз имени Михаила Архангела»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57200" y="153077"/>
            <a:ext cx="8229600" cy="4023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выборов в Первую Думу - </a:t>
            </a:r>
            <a:r>
              <a:rPr lang="ru-RU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избрано 478 депутатов:</a:t>
            </a:r>
            <a:br>
              <a:rPr lang="ru-RU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u="sng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244475" y="555414"/>
            <a:ext cx="8442325" cy="2342166"/>
          </a:xfrm>
        </p:spPr>
        <p:txBody>
          <a:bodyPr>
            <a:normAutofit fontScale="92500" lnSpcReduction="10000"/>
          </a:bodyPr>
          <a:lstStyle/>
          <a:p>
            <a:pPr marL="539750" indent="-457200" eaLnBrk="1" hangingPunct="1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партия конституционных демократов (кадеты)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176 мандатов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9750" indent="-457200" eaLnBrk="1" hangingPunct="1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трудовая партия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107 мандатов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автономисты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70 мандатов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прогрессивная партия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мандатов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союз 17 октября (октябристы)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мандатов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меньшевики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мандатов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стальные мандаты не были замещены.</a:t>
            </a:r>
          </a:p>
          <a:p>
            <a:pPr eaLnBrk="1" hangingPunct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7" descr="https://upload.wikimedia.org/wikipedia/commons/4/44/Plan_zala_gosdum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161" y="971863"/>
            <a:ext cx="3252839" cy="41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6999288" y="4503738"/>
            <a:ext cx="20907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3189524" y="3565019"/>
            <a:ext cx="27016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зала заседаний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Государственной Думы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Империи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созыва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302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Явка на выборах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0" y="573024"/>
            <a:ext cx="8229600" cy="2058988"/>
          </a:xfrm>
        </p:spPr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явка по стране – 70%:</a:t>
            </a:r>
          </a:p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Москва – 74%</a:t>
            </a:r>
          </a:p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Явка в уездах 38 губерний – 15,4%</a:t>
            </a:r>
          </a:p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Явка рабочих – 10-20%</a:t>
            </a:r>
          </a:p>
        </p:txBody>
      </p:sp>
      <p:pic>
        <p:nvPicPr>
          <p:cNvPr id="21508" name="Picture 5" descr="http://www.rcoit.ru/upload/medialibrary/127/sankt-peterburg-nevski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4088"/>
            <a:ext cx="322103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0" y="4046538"/>
            <a:ext cx="3090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Петербург во время выборов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депутатов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Государственной Думы</a:t>
            </a:r>
          </a:p>
        </p:txBody>
      </p:sp>
      <p:sp>
        <p:nvSpPr>
          <p:cNvPr id="21510" name="AutoShape 7" descr="20 марта 1906. Группа у Городской думы, где происходят выборы выборщиков в Первую Государственную думу.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1" name="Picture 8" descr="C:\Documents and Settings\zaichikov.v\Рабочий стол\ajn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3763" y="1136650"/>
            <a:ext cx="317023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Прямоугольник 7"/>
          <p:cNvSpPr>
            <a:spLocks noChangeArrowheads="1"/>
          </p:cNvSpPr>
          <p:nvPr/>
        </p:nvSpPr>
        <p:spPr bwMode="auto">
          <a:xfrm>
            <a:off x="6224588" y="3311525"/>
            <a:ext cx="27114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20 марта 1906. Очередь у здания Городской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Думы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во время выборов выборщиков в Первую Государственную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Думу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3" name="Picture 9" descr="C:\Documents and Settings\zaichikov.v\Рабочий стол\f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1038" y="1905000"/>
            <a:ext cx="27527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Прямоугольник 9"/>
          <p:cNvSpPr>
            <a:spLocks noChangeArrowheads="1"/>
          </p:cNvSpPr>
          <p:nvPr/>
        </p:nvSpPr>
        <p:spPr bwMode="auto">
          <a:xfrm>
            <a:off x="3425825" y="4291013"/>
            <a:ext cx="27987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1906. Члены избирательной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комиссии</a:t>
            </a:r>
          </a:p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Первую Государственную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Думу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в зале заседаний Городской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Думы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Торжественное открытие Первой Государственной Думы – «Думы народных надежд» 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157538" y="857250"/>
            <a:ext cx="2487612" cy="3270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27 апреля 1906 года </a:t>
            </a:r>
          </a:p>
        </p:txBody>
      </p:sp>
      <p:pic>
        <p:nvPicPr>
          <p:cNvPr id="21509" name="Picture 5" descr="https://upload.wikimedia.org/wikipedia/commons/9/9f/Opening_of_Duma.jpg?uselang=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86" y="1184656"/>
            <a:ext cx="3489621" cy="2956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1" name="Picture 7" descr="https://upload.wikimedia.org/wikipedia/commons/5/56/State_Duma_coat_of_arms.jpeg?uselang=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900" y="1184275"/>
            <a:ext cx="2339975" cy="326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3644900" y="4451350"/>
            <a:ext cx="21701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Государственный герб на кафедре Думы.</a:t>
            </a:r>
          </a:p>
        </p:txBody>
      </p:sp>
      <p:sp>
        <p:nvSpPr>
          <p:cNvPr id="22535" name="Прямоугольник 6"/>
          <p:cNvSpPr>
            <a:spLocks noChangeArrowheads="1"/>
          </p:cNvSpPr>
          <p:nvPr/>
        </p:nvSpPr>
        <p:spPr bwMode="auto">
          <a:xfrm>
            <a:off x="544195" y="4329113"/>
            <a:ext cx="25114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Торжественное открытие Государственной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Думы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Государственного совета. Зимний дворец. </a:t>
            </a:r>
          </a:p>
        </p:txBody>
      </p:sp>
      <p:pic>
        <p:nvPicPr>
          <p:cNvPr id="22536" name="Picture 9" descr="https://upload.wikimedia.org/wikipedia/commons/d/dc/Tauride_duma.jpg?uselang=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876" y="1538288"/>
            <a:ext cx="306429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Прямоугольник 8"/>
          <p:cNvSpPr>
            <a:spLocks noChangeArrowheads="1"/>
          </p:cNvSpPr>
          <p:nvPr/>
        </p:nvSpPr>
        <p:spPr bwMode="auto">
          <a:xfrm>
            <a:off x="6164686" y="3813387"/>
            <a:ext cx="28844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Зал заседаний Государственной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Думы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 Таврическом дворце, Санкт-Петербург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032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Итоги работы </a:t>
            </a:r>
            <a:r>
              <a:rPr lang="en-US" sz="27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7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Государственной Думы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0" y="600076"/>
            <a:ext cx="9144000" cy="1296988"/>
          </a:xfrm>
        </p:spPr>
        <p:txBody>
          <a:bodyPr>
            <a:noAutofit/>
          </a:bodyPr>
          <a:lstStyle/>
          <a:p>
            <a:pPr marL="177800" indent="0" eaLnBrk="1" hangingPunct="1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72 дня был направлен 391 запрос правительству</a:t>
            </a:r>
          </a:p>
          <a:p>
            <a:pPr marL="177800" indent="0" eaLnBrk="1" hangingPunct="1"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 принято 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закона (об отмене смертной казни, который так и не был подписан царем, и вступивший в силу закон об ассигновании 15 миллионов рублей пострадавшим от неурожая).</a:t>
            </a: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3575050" y="2158673"/>
            <a:ext cx="41272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«Дума народного гнева»</a:t>
            </a:r>
          </a:p>
        </p:txBody>
      </p:sp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3575050" y="3634293"/>
            <a:ext cx="41272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 июля был опубликован Манифест о роспуске Думы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123603" y="2835781"/>
            <a:ext cx="781050" cy="79851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3559" name="Picture 5" descr="https://upload.wikimedia.org/wikipedia/commons/thumb/2/2c/Mikola_II.jpg/280px-Mikola_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82" y="2219590"/>
            <a:ext cx="2260805" cy="292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Прямоугольник 7"/>
          <p:cNvSpPr>
            <a:spLocks noChangeArrowheads="1"/>
          </p:cNvSpPr>
          <p:nvPr/>
        </p:nvSpPr>
        <p:spPr bwMode="auto">
          <a:xfrm>
            <a:off x="2510187" y="4610100"/>
            <a:ext cx="26134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Император Николай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 двумя картами_лев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11188" y="624468"/>
            <a:ext cx="8220075" cy="373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indent="342900" algn="ctr" eaLnBrk="1" hangingPunct="1"/>
            <a:r>
              <a:rPr lang="ru-RU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 марта 1906 года газета «Новое время</a:t>
            </a:r>
            <a:r>
              <a:rPr lang="ru-RU" sz="28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ctr" eaLnBrk="1" hangingPunct="1"/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мыслящая Россия видит спасение государства в созыве Думы. От всех бед спасти должна Дума. Все старые грехи она должна раскрыть, все новые пути к свободе она должна расчистить и установить, все старые счеты, недоразумения, десятком лет накопившиеся, распутать"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097" name="Заголовок 1"/>
          <p:cNvSpPr>
            <a:spLocks noGrp="1"/>
          </p:cNvSpPr>
          <p:nvPr>
            <p:ph type="title"/>
          </p:nvPr>
        </p:nvSpPr>
        <p:spPr>
          <a:xfrm>
            <a:off x="481295" y="0"/>
            <a:ext cx="7886700" cy="10347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Российский парламентаризм как результат</a:t>
            </a:r>
            <a:br>
              <a:rPr lang="ru-RU" sz="3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Первой русской революции (1905-1907 год)</a:t>
            </a:r>
            <a:endParaRPr lang="ru-RU" sz="30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6262688" y="4632325"/>
            <a:ext cx="2881312" cy="5111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«Булыгинская Дума»</a:t>
            </a:r>
          </a:p>
        </p:txBody>
      </p:sp>
      <p:pic>
        <p:nvPicPr>
          <p:cNvPr id="4100" name="Picture 4" descr="https://upload.wikimedia.org/wikipedia/commons/d/da/Demonstration_Pietarsaari_1905.jpg?uselang=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983" y="1181020"/>
            <a:ext cx="3245766" cy="1825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Булыгинская ду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372" y="1463019"/>
            <a:ext cx="2853261" cy="308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https://upload.wikimedia.org/wikipedia/commons/d/dd/Aresztowanie_19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3091" y="3234437"/>
            <a:ext cx="3279315" cy="1772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39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Манифест от 17 октября 1905 года</a:t>
            </a:r>
          </a:p>
        </p:txBody>
      </p:sp>
      <p:pic>
        <p:nvPicPr>
          <p:cNvPr id="5124" name="Picture 4" descr="https://upload.wikimedia.org/wikipedia/commons/8/8d/Repin_17October.jpg?uselang=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39" y="1024091"/>
            <a:ext cx="4560283" cy="2838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4906537" y="4024313"/>
            <a:ext cx="42374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«…как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незыблемое правило, чтобы никакой закон не мог вступить в силу без одобрения Государственной 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умы».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upload.wikimedia.org/wikipedia/commons/thumb/a/ae/October_Manifesto_1.jpg/800px-October_Manifesto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0644" y="634339"/>
            <a:ext cx="3033131" cy="3389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457200" y="4000887"/>
            <a:ext cx="3703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Илья Репин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Октября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1905 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14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Опыт выборов в Российской империи</a:t>
            </a:r>
            <a:r>
              <a:rPr lang="en-US" sz="24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до Государственной Думы</a:t>
            </a:r>
          </a:p>
        </p:txBody>
      </p:sp>
      <p:pic>
        <p:nvPicPr>
          <p:cNvPr id="6148" name="Picture 4" descr="https://upload.wikimedia.org/wikipedia/ru/2/2a/%D0%97%D0%B5%D0%BC%D1%81%D0%BA%D0%BE%D0%B5_%D1%81%D0%BE%D0%B1%D1%80%D0%B0%D0%BD%D0%B8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68" y="1527014"/>
            <a:ext cx="4590288" cy="2826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https://upload.wikimedia.org/wikipedia/commons/thumb/7/7c/Grigorij_Grigorjewitsch_Mjassojedow_001.jpg/1920px-Grigorij_Grigorjewitsch_Mjassojedow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0760" y="1263950"/>
            <a:ext cx="3954744" cy="2509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5030760" y="3895040"/>
            <a:ext cx="41132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Григорий Мясоедов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«Земство обедает»</a:t>
            </a: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 rot="10800000" flipV="1">
            <a:off x="2603500" y="4445278"/>
            <a:ext cx="1931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Гравюра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16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398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Царский Указ от 11 декабря 1905 года</a:t>
            </a:r>
          </a:p>
        </p:txBody>
      </p:sp>
      <p:pic>
        <p:nvPicPr>
          <p:cNvPr id="14341" name="Picture 4" descr="http://doc20vek.ru/sites/default/files/u7/milyuko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5044" y="2129883"/>
            <a:ext cx="1962615" cy="245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6345044" y="4557713"/>
            <a:ext cx="1982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П.Н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Милюков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лидер кадетов</a:t>
            </a:r>
          </a:p>
        </p:txBody>
      </p:sp>
      <p:pic>
        <p:nvPicPr>
          <p:cNvPr id="14343" name="Picture 6" descr="http://rusfront.ru/uploads/posts/1327552442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80" y="2129883"/>
            <a:ext cx="2011964" cy="23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675480" y="4497388"/>
            <a:ext cx="1755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В.И. Ленин - лидер большевиков</a:t>
            </a:r>
          </a:p>
        </p:txBody>
      </p:sp>
      <p:pic>
        <p:nvPicPr>
          <p:cNvPr id="14345" name="Picture 8" descr="http://pravitelimira.ru/img/monarhi/nik2_19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0332" y="2129883"/>
            <a:ext cx="2025701" cy="242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3722158" y="4581525"/>
            <a:ext cx="1793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Император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Николай 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633984"/>
            <a:ext cx="8229600" cy="1380752"/>
          </a:xfrm>
        </p:spPr>
        <p:txBody>
          <a:bodyPr>
            <a:normAutofit fontScale="25000" lnSpcReduction="20000"/>
          </a:bodyPr>
          <a:lstStyle/>
          <a:p>
            <a:pPr marL="0" indent="355600" algn="just">
              <a:lnSpc>
                <a:spcPct val="120000"/>
              </a:lnSpc>
              <a:spcBef>
                <a:spcPts val="0"/>
              </a:spcBef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Предоставлены избирательные права значительной части рабочих</a:t>
            </a:r>
          </a:p>
          <a:p>
            <a:pPr marL="360363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 городских жителей. </a:t>
            </a:r>
          </a:p>
          <a:p>
            <a:pPr marL="360363" indent="-360363" algn="just">
              <a:lnSpc>
                <a:spcPct val="120000"/>
              </a:lnSpc>
              <a:spcBef>
                <a:spcPts val="0"/>
              </a:spcBef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Принятые решения сказалась на избирательном законодательстве, которое подвергалось острой критике представителями практически всех политических сил.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193" name="Заголовок 1"/>
          <p:cNvSpPr>
            <a:spLocks noGrp="1"/>
          </p:cNvSpPr>
          <p:nvPr>
            <p:ph type="title"/>
          </p:nvPr>
        </p:nvSpPr>
        <p:spPr>
          <a:xfrm>
            <a:off x="457200" y="35313"/>
            <a:ext cx="8229600" cy="5377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Мажоритарная система на выборах</a:t>
            </a:r>
          </a:p>
        </p:txBody>
      </p:sp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0" y="573089"/>
            <a:ext cx="9144000" cy="3394075"/>
          </a:xfrm>
        </p:spPr>
        <p:txBody>
          <a:bodyPr>
            <a:normAutofit/>
          </a:bodyPr>
          <a:lstStyle/>
          <a:p>
            <a:pPr marL="190500" indent="-1270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Многостепенные выборы с неравными нормами представительства от избирателей  4 групп («курии»):</a:t>
            </a:r>
          </a:p>
          <a:p>
            <a:pPr marL="190500" indent="-127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Землевладельческая курия (3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190500" indent="-127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Городская курия (2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190500" indent="-127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Крестьянская курия (42 %) </a:t>
            </a:r>
          </a:p>
          <a:p>
            <a:pPr marL="190500" indent="-1270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Рабочая курия (4%)</a:t>
            </a:r>
          </a:p>
        </p:txBody>
      </p:sp>
      <p:pic>
        <p:nvPicPr>
          <p:cNvPr id="15364" name="Picture 4" descr="http://img0.liveinternet.ru/images/attach/c/1/62/942/62942053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1233" y="1260908"/>
            <a:ext cx="3092767" cy="19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mixstuff.ru/wp-content/uploads/2013/09/ap-kalganov-poses-with-his-son-and-granddaughter-at-the-zlatoust-arms-pl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53839"/>
            <a:ext cx="3479483" cy="188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s://philebersole.files.wordpress.com/2015/05/alim-khan-emir-of-bukhara-1911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9483" y="3253839"/>
            <a:ext cx="2571750" cy="188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http://www.ljplus.ru/img3/j/u/judifff/Poko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1233" y="3253839"/>
            <a:ext cx="3092767" cy="188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21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650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Активное избирательное право</a:t>
            </a:r>
          </a:p>
        </p:txBody>
      </p:sp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144462" y="586109"/>
            <a:ext cx="8792951" cy="1037912"/>
          </a:xfrm>
        </p:spPr>
        <p:txBody>
          <a:bodyPr>
            <a:noAutofit/>
          </a:bodyPr>
          <a:lstStyle/>
          <a:p>
            <a:pPr marL="82550" indent="0" algn="just">
              <a:buNone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Лишены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2550" indent="0" algn="just">
              <a:buNone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могли голосовать -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учащиеся, студенты, военнослужащие, кочевые народности и иностранные подданные, а также лица, подвергшиеся уголовному наказанию или состоящие под следствием либо судом.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192024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b="1" i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33901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>
              <a:defRPr/>
            </a:pPr>
            <a:r>
              <a:rPr lang="ru-RU" sz="2000" b="1" i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Возрастной ценз 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25 лет.</a:t>
            </a:r>
          </a:p>
          <a:p>
            <a:pPr marL="177800">
              <a:defRPr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Имущественный ценз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собственности не менее 109 - 874 гектаров (в зависимости от местоположения губернии) либо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недвижимое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имуществом стоимостью не менее 15 тысяч рублей.</a:t>
            </a:r>
          </a:p>
        </p:txBody>
      </p:sp>
      <p:sp>
        <p:nvSpPr>
          <p:cNvPr id="16389" name="AutoShape 4" descr="data:image/jpeg;base64,/9j/4AAQSkZJRgABAQAAAQABAAD/2wCEAAkGBw8PDw8PDxAPDw8PDw8PDw8PDw8PDQ8OFBEWFhQUFBQYHCggGBolHBQUITEhJSkrLi4uFx8zODMsNygtLisBCgoKDg0OFxAQFywcHBwsLCwsLCwsLCwsLCwsLCwsLCwsLCwsLCwsLCwsLCwsNywsLCwsLCwsLCwsLCwsNzcsN//AABEIAPoAyQMBEQACEQEDEQH/xAAcAAEAAgMBAQEAAAAAAAAAAAAAAQYDBQcCBAj/xABCEAACAgEBBQMIBQoGAwEAAAAAAQIDBBEFBiExQRJRcQcTFCIyYYGRNFJysbIjJDM1QlNic8HRFUN0gpKhovDxY//EABsBAQACAwEBAAAAAAAAAAAAAAABAwIEBQYH/8QAKREBAAICAgICAQQCAwEAAAAAAAECAxEEIQUxEkEGEyIyUWFxJDM0I//aAAwDAQACEQMRAD8A7gAAAAJAAQAAkCAJAAQAAAAJAgAAAAAAEgQBIEAAAEgQAAASAAAQAAagAAAAAAASBAAAAAASBAAABIACAJAAAIAgCuby5N87sfExbXTbY3bOxJS7FMFx4PvbSLKxHuVGT30wf4ntHF+lY6ya1zuxde2l3yqf9CZrW3pEWtHttdl7wYuTwqtj2+tcvUti/fF8TCazC2LxPttEzBluEolKQAAAAAAAAAAAAAAAACQIAAAAHmQ+0bVrdv8AOMjKznxUpejUP/8AGp8WvGWvyLLdRpVXudrJ2SqFsxtrdp7vYuTxtqj21ysj6lsfCa4mcXlhbHEtb/hmfi/RshZNa/ycr20u6Nq4/NMy+USw+NoZKN6a4NQy6rcOfLWxa0N+61cPnoR8P6TGT+2+qvjNKUGpRfFSi04v4owmJhbFolk1ISlMASAAAAAAAAAAAAkABAACQIYGk3tzpUYs3X+lsappXV2TfZX36/AypCvJP0+3Y+BHGoqojyrgo6976v56kWncppGofboQzSB5aIHi6mM04yipRfNSWqZMTMMZrEtFduvXBueHZZhzfH8k9aW/fXL1TP5f2rnHMemGza+Xh9n0yuF1cpxgr8d6S7Unou1U/wCjJ+MWPlNepWWD1K+lsTt7CQAAAAAJAgAAAAAJAgAAAhgVjL/Otp1V868KDun3O+xNQXwWr+JbHUKPdlniUr0kgAAhsBqEK1tD852jRQuNeLH0m1dHZL1ak/8AyZZHUKp7ssqKlutJJSAAAAAAAAAAAAAAkCAAGDMyI1V2WTeka4SnJ90Ypt/cK9yxtOoaTcyiXmZ5M9VZmWSyJJ81GX6OPwjoZ3n6YY4+1iRgtAIA8ynoI7RM69tFZt93WyowoK6UXpbc3+b0v3v9p+5Gfw17V/qb9Nv5zzdfaskn2Y6zlp2VwXF6dDGPbKZ1DTbn1OddmXNaTzLHbx5qperWv+K1+JlefphSPtYUVrkkgAAAAAAAAAAAAEgQBIHlkCtb5WOyNGFB+tmXRhPTmsePG1/Lh8SzHH2pyT3pYKK1CKiuCikkuiSRhbudrKxqGVEMksbHic0k2+SWr7tCYjaJtqNqLlbSu2tfLFxJSrwq5OOTlRbjObT9it93vNiKxjjc+2rNpvOlw2Xs6rGrjTTBQhFaJJaeLfe+PMotb5S2K0irU742uVdWJB+vl2KrhzVS42S+S0+JlTpjftvqKowjGMVpGKUUu5JaIwnuWcRqGREMkkgAAAAAAAAAAAJAAQAAiRGtolV9jr0raOTlc68dLEp7u1wlbJfHRfAtnqNKax8p22e3PSIRV2N68q9XKh+zdDqk+ku5mNdSztMwjYG3aM2vt1PinpOuXCyuXVSXQWpMFLxLatmCxz/fTbVmVkR2ThP17HpkWR/Yhza+XP5G5ixxWvzs0suWbT8YXDYeyasOiFFS0jFLV9ZS04yfvZrZLzaWxjxxWGwbMFm1a2d+c7QvyOcMWPotXd5x6Sta/wCl8C2eoUx3ZZkVr0gAAAABIACAAAAAAASBAADVby7S9Fxbrv2ow0gusrJcIpfFoypHavJPTxuxs54uLTU+M9HOx9XZN9qT+bYvO5McahtnEw9M3Nd+dn27NyI7Tw/VUpKORBexJvq13M3sExkj4y0s0TSflDYbQ3/p/wANeTU0r5fk41N+tC3Ti37lzIjjT89fRbkR8P8ALz5LtiOFM823V3ZTclKXtKvV/e+PyI5N+/jCePT7lfEabcfBt7P9HxrbubhB9hdZTfCKXi2jKkbljedQw7tYDx8WuEv0kl5y199s/Wk/mybzuUY46226MVgAAAAAAABIEAAAEgQAAARqBVtvfnOfiYi411a5d66erwqi/wDdx+BbWNV2otO7aWiJT9ro6h6JS+TaeFDIqspsWsLIuLXijKlprMTCvJX5VmHAKdhzeesF+15/zb+ynxl8jt/qx+ltx4xT89P0HjUxrhGEVpGEVGK7klwOFedzt2aRqNMpDNVt48iFuZh4spJQjL0m7Xk+x+ji/GT1+BdXqJlRb906WiPLhyKVz2iUgAAAAAAAAAAAAAJAgAwMVtiinJvRJNtvkkhEbljadRtXNza3b6TnS55drdfux4axrXx4v4meSddK8cbnazorXJJEMiRpo7tYqzPTuw/SGtNe0+zy017PLXTqWfqz8dKv0o3tuCtaiySSbfBJNvwJjuWNp1DmePf6RbkZj/z56V+6mv1I/PRv4l1+o0rx99t3s7a9lPDXtQ6xfTwZSuWjA2jXctYvj1i/aQH2agAAAAAAAAAAAAAAQ2Bqs/bldeqj+Ul3J8F4sCr7ZzLMqE65TlCM4uOkOif3mVLaljeu4fPszbOdhQjV2K8umCUYqOlN0YJaJdzLrRWzXj5VWLZu+WHc1Cc3j2/u74ut6+5vg/gV2xStjJCwwsTWqaa6NcSuYmFkTEvQAAEqxv8A7U9Hw5pS7M75KmL7u17UvgtSzHHe1WSfpXMPsebgq2nBJKLXcjG87llSuoZzFm9V2Si04tprk1wYG/2bvByjd4ecX9UBYK7FJJxaafJrkB7AAAAAAAAAAIbA1uftmqrhr25fVjx+bArmdta27g32Y/Vi2l8e8D4QA2AjYxX48LF2bIRmu6STM4yTDCaRLBj492O9cTItqX7qbdmP/wAXy+BZF6z7YTjmPTb4m+V9WizMfVfvcbWcfFwb1RE44n1LGL2j2suy9u4uStaboTfWOuk14xfFFc45hZGSJfZmZldMHZbOMILi5SaSREVmWU2iHHPKLK/bV1VWG3DFr11vn2oRlLXi4rnLhoXa+MKq9222W7+xlh1KHnbLpaetOb5/AoXtqAAAfVg7QspesHw6xfsv4AWjZu167uGvYn9V9fDvA2WoAAAAAAAADUbVqttnKqFnYSrUtOkm21o2BV8nGnXJxnFxfv5PwYGIAAAAAPny82upa2SS7lzk/BAUzeLfqFScYvsv6sWpWv8ApEn5THpE1iVS2bbtLaFyniVuuKlxt5RXvlPr4Isrk17Yfpw6jh7KslGt5t88uyCWilr5mL90evizKckfSP0ttslotEtEuSXAptaZWRWKpISAAAACV7uevDTnqBYth59zcYWetF8E37SAsIAAAAAAAHxx+ky/kx/EwM2Viwsj2ZxUl7+a8AKztLYU69ZV+vDu/bX9wNOAAAVTeren0PVSi69dVGTWsp8P2VyA55PauftKx14sJ8eclq5afxT5RAtu7vk0qr0tzZefs5+ai35rX3vnIC+0UwrioQjGEYrRRikkkB7AkGgAAAAZqsaUvcgPsqojHkuPe+YH3bN/TQ8X9zAsgAAAAAAAHxx+ky/kx/EwPsAhoDW7S2NXdq16k/rLr4oCr52BZS9Jrh0kvZYHzAfNnYFORB13Vxsg+cZLX5ATg4NVEFXTXGuC/Zgkl8e8D6AAAAAAAZaseUvcu9gfZVjxj733sDMAA+nZv6aHi/uYFkAAAAAABDA+OL/OZfyY/iYRt9qCQAB4sqUk1JJp80wK9tPd/TWVP/B/0YGgnBxbTTTXNNaNAQAAAAAGSqiUuXLvYH2VY0Y8+LAzgAAAD6dmfpoeL+5gWQAAAkCAAEMDlflK2zkYe0aZ0WSg/MLWOvqS9d8JLqdDi4YyVnbncnLNLN3ur5Q6Mrs1ZGlF/Jat+am/c9OHgyvPxLU7hZh5cW6leFLXqac/5bkTv0kjRMpJSAfFn7NruXrLSXSS9pf3Aq+0dk2U8Wu1D66/qugHwAAPdVMpcl8egH2VYqXPi/8AoDOBIAAEIGoS+XaG0qcePausjBdE9XJ+CXFl2PBNpVZM1aR7aXYe+PpG0MeimHZqlOSlOftyXYb4LpyNnJxZpTbXpyotbUOoI57ceiUpAgAAAhgcb8sX02r/AE6/Gzr8D+MuTzfaiHQ1uNNCJmPS27rb95OFpXZrfR9ST/KRX8Mn9zNHPw627q3MPJtX265sLeDGzYduixSfDtQbSsg/fE5WTDak9w6ePNF4bZMqXJ1JEgeZR15gaLamwYtOdTUGk24/sv8AsBp6sRLnxf8A0B9CQEgAAAD5s7Oqoi53TjCK72tX4LqW0xWsqvliqlbY37k9Y4seyuXnJr1vhH+50cPBj3Ln5eZM9Qp+Tkztk52SlOT5uT1Zv0xVr6aNrzb23e4H6zxPty/BIo5k/wDzXcWI+bv6OB9u5HpJKQAAAAQwOOeWH6dV/p1+NnX4HqXI5ntQzpNAAz4WZbRNWUzlXOPKUXoyu+Kt47hZTJNfTp26vlKjPs1ZyUJclevYl9pdPuOVn4U17q6OHl76l0ai6M4qUWpRktU09U17jnzGupb9bRPpl1DIAxZPsT+y/uAq4EASAAwZeZVTHt2zjCK6yen/ANLMeO9vTC+WtVL2zv0+MMWOnTzs190f7nRw8L7lz8vMmeoU7Ly7bpdu2crJd8nr8lyR0K4q19NC2S1vbAWdqwJWHyf/AK0xPty/BI1OZ/1tjjfzd+RwPt3I9JJSAAAADzIDj3lfjrm1PuoX4mb/AA+RWnUqM3j8mWk3rChHZraLenEvjnH1aAlgkCCJ7G+3a3sysBrzcu3V+1TNtwa/h+qzVzcWuRs4uRajru7O9+LnpKEuxdp61M2lP4d6ORlwWxy6mLPW8LHqUL3jI9if2ZfcEquBA/0SxZWVXVHt2zjCK6yaRnTFNpYWyRWNqbtrfpLWGJHV8vOzXq/7Y9fidHFwv7aGXmf0pebm23yc7ZynJ/WfBeC6HRpirSGhbJazAWKwAEATESsPk/8A1nifbl+CRpcy8fp6bfFxX+W9O+nCdl6JSASBAADzJEDkXlX+m1/yV+JmlyLTWenrfA0rfHaLRtRp1J+5mzxfIXxzqWXk/AYs+5rGpYZRa5nosPLpkj28BzvF5uPaY108m45U9ewE7APddkoSUotxknqpJtST9zRhakWjtlW0x6dA3V8pNlXZqzdbIcldFflI/aXXxOZn4X3VvYOX9S6dRn1ZFLspnGyEovSUXquRzr0ms6mHSpeLR0rmRkQri52SjCK5yk9ETTHN/RbJFfaobZ36hHWOLHtv97NaQXgubOhh4X3LRy8yPUKTn59uRLt3TlN+98F4LodCmGtfpz75bWfMXKgHYDYBJTkzVxx3LawcTJlnVYZIU95yOV5SI6q9b478YtbVsixbjR02ji6fXl+BnJryr5L9y73N8bh4/Gn4x3Du6Np4/wC3pBKQAEAADA5B5WPpsP5K/Ezn8p6/8e/hKkmrD03Y0XY81sc7hrcji489dWhhnT3fI73E8pvq7xHlPxqY3bExaHbx5Iv9vGZuNfDbVoCxrgSE7Q2Gx9tZGHJyoscdeEovjXJe9GvkwVv7W0zWqxbR2ldky7V03PuXKMfBGWPDWkF8trvkLYVgQBIBKKr5q0jctnBxcuW2q1ZIVd/A43J8pEdVes8d+Mzb92VmUUjh5uVkyT3L2nE8bh40arAa89ulqNdN7uP+scX7cvwMuwfycjzEf8aXdkdN4D7egAEgQAAMDkHlX+mw/kr8TNDlPX/j/wDCVKNV6cAExMx6RMRLzOCZu8bnXxT24vP8Nh5FZ67fPOto9FxufTJ7fP8AyHg8vHtOo3DydD33DgTSYnU9BkxAkCAJB0nSUU5M1ae5X4eJlzTqkMkKu85HK8rWOqvWeO/Gb31bL0yxil/7xOJn5eS/t7Pi+Lw8f1CTW3t0oiPqAhkAb3cj9Y4v23+Bl+D+TkeY/wDPZ3ZHSfP3oJSBAAABDAoXlC3Uuy5rIoalKEOy63wbSbfB95rZ8XydzxPkK8f9tvty3IonXJwsjKEo8HGSaa+Bo2pMPZYeRTLG6yxmO1/0AiQJDKt7UncSqyYa5Y1aGKdXdwZ2eL5K1dRZ5Lyf43XJu2P2wtNczv4eRTLHUvB8rgZuPbVoQy9pBMICrJlrSN2lsYeNkyzqsbZYUvrwOTyfK1rGqvVeP/Gb5Ji2SNMsYpcjhZeXkyfb23E8Vh48R8Y7Sas99unERCSUhBMgNkU29Fxb5JcWyYiZ9K75K0jdpXncXdTK9IpyrI+arg3LSeqnLWLXLpz6m3gxTHcvMeW8njvSaVdZRuvKPQAAAAAQwI0A0u392cbNi1bBKenq2RWk4vxML44s2+NzcuCepcq3k3OycJuWnnaelkVxS/iXQ0b8fXp67heZpliK26lWzW1r27db1mNwklkAQI6R2SinzNjByr456aHK8fj5FZi0ME6muXFHoOP5Sto1Z4TyP41kpO8fpMan14Ecjyta/wAU8D8ZvfvJ6ZYwS5HCz8vJkn309rw/E4OP6hJqz26kRH0kHSAlIEDUywtete5WbYG5eXl6ScfM1Pj25ri1/DE2ceDftxOZ5rHj3WvculbA3PxcNJqCst622JSlr7u426Yoq8tyvI5c8++liSLYaH+0pAegJAAQAAASBAGOyKfBrVdw0RMx6lSN5/J/Tf2rMbSq3m4/5cn4dDXyYIl2+D5jJi/bbuHMdp7MvxZuu+twl0+rLwfU0r47Veu4vOx543WXyFbc3sCQANsZrtA2mIiAJAJEoQI3LGb1r7lvtg7pZeY04w83X1ssTUfgupfTBM+3I5fl8WHqs7l0vd/cjFxdJNeetXHtz4pP3LoblMMVeW5flM2efeoWmK0LnMne9vYAAAAASBAAABIEARoAaA+DamyqMmt13QjOL71xXg+hjNYn2uw8i+K26y5jvLuBbR2rMXW2ri3D/Nivd3o08uDU9PUcHzcW1XIpUotNppprg01o0zVmJj29Jjy1v3WdoIZg0kCEAB7RM/303GxN28rMf5KtqHWyesYfB9S2mG1nL5flMWD73LpO724ONj9mdy8/auOstOwn7om7TBFXluX5fLmnUdQuMK0kklou5ci+HJmZn29aBiaBKQAAAAAAAAACQAACAI0AhoCs7ybm4+anLs+bu6WRXN/xLqU3wxZ0eH5LLgnr05Vt7dvJwpNWwbhrwtj7D8e4074ZrL1/C8pjzxqZ7agpdWJ2EEy2Wx9hZOY9KK3Ja8ZvhXH4vmWUxTMubyvJYsEe+3R93/J3RT2Z5D8/YtH2WtK4vw6/E3KYIh5fmeZy5dxXqF1qpUEoxioxXBJLRI2NacW1pt3LJoEPRIAAAAAAAAAAAABIAABAAAAYGDIxoWRcZxjOL5qSTTImImE0vak7rLn28vk5Um7MJqDb41TekP8Aa9OBrX40T3D0HD83bH1k7Zd3vJxXDSzLl52X7tfol494x8eI9seZ5u+TqnUL3jYsKoqNcYwiuSikkbMREOFfJe87tO30IliAAAACQIAAAAEgAIAAAAEgAIAAAIYQggef7kwSkj7RD0iWSUBIACAAAAAAkAAAgD//2Q=="/>
          <p:cNvSpPr>
            <a:spLocks noChangeAspect="1" noChangeArrowheads="1"/>
          </p:cNvSpPr>
          <p:nvPr/>
        </p:nvSpPr>
        <p:spPr bwMode="auto">
          <a:xfrm>
            <a:off x="144463" y="-136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AutoShape 6" descr="data:image/jpeg;base64,/9j/4AAQSkZJRgABAQAAAQABAAD/2wCEAAkGBw8PDw8PDxAPDw8PDw8PDw8PDw8PDQ8OFBEWFhQUFBQYHCggGBolHBQUITEhJSkrLi4uFx8zODMsNygtLisBCgoKDg0OFxAQFywcHBwsLCwsLCwsLCwsLCwsLCwsLCwsLCwsLCwsLCwsLCwsNywsLCwsLCwsLCwsLCwsNzcsN//AABEIAPoAyQMBEQACEQEDEQH/xAAcAAEAAgMBAQEAAAAAAAAAAAAAAQYDBQcCBAj/xABCEAACAgEBBQMIBQoGAwEAAAAAAQIDBBEFBiExQRJRcQcTFCIyYYGRNFJysbIjJDM1QlNic8HRFUN0gpKhovDxY//EABsBAQACAwEBAAAAAAAAAAAAAAABAwIEBQYH/8QAKREBAAICAgICAQQCAwEAAAAAAAECAxEEIQUxEkEGEyIyUWFxJDM0I//aAAwDAQACEQMRAD8A7gAAAAJAAQAAkCAJAAQAAAAJAgAAAAAAEgQBIEAAAEgQAAASAAAQAAagAAAAAAASBAAAAAASBAAABIACAJAAAIAgCuby5N87sfExbXTbY3bOxJS7FMFx4PvbSLKxHuVGT30wf4ntHF+lY6ya1zuxde2l3yqf9CZrW3pEWtHttdl7wYuTwqtj2+tcvUti/fF8TCazC2LxPttEzBluEolKQAAAAAAAAAAAAAAAACQIAAAAHmQ+0bVrdv8AOMjKznxUpejUP/8AGp8WvGWvyLLdRpVXudrJ2SqFsxtrdp7vYuTxtqj21ysj6lsfCa4mcXlhbHEtb/hmfi/RshZNa/ycr20u6Nq4/NMy+USw+NoZKN6a4NQy6rcOfLWxa0N+61cPnoR8P6TGT+2+qvjNKUGpRfFSi04v4owmJhbFolk1ISlMASAAAAAAAAAAAAkABAACQIYGk3tzpUYs3X+lsappXV2TfZX36/AypCvJP0+3Y+BHGoqojyrgo6976v56kWncppGofboQzSB5aIHi6mM04yipRfNSWqZMTMMZrEtFduvXBueHZZhzfH8k9aW/fXL1TP5f2rnHMemGza+Xh9n0yuF1cpxgr8d6S7Unou1U/wCjJ+MWPlNepWWD1K+lsTt7CQAAAAAJAgAAAAAJAgAAAhgVjL/Otp1V868KDun3O+xNQXwWr+JbHUKPdlniUr0kgAAhsBqEK1tD852jRQuNeLH0m1dHZL1ak/8AyZZHUKp7ssqKlutJJSAAAAAAAAAAAAAAkCAAGDMyI1V2WTeka4SnJ90Ypt/cK9yxtOoaTcyiXmZ5M9VZmWSyJJ81GX6OPwjoZ3n6YY4+1iRgtAIA8ynoI7RM69tFZt93WyowoK6UXpbc3+b0v3v9p+5Gfw17V/qb9Nv5zzdfaskn2Y6zlp2VwXF6dDGPbKZ1DTbn1OddmXNaTzLHbx5qperWv+K1+JlefphSPtYUVrkkgAAAAAAAAAAAAEgQBIHlkCtb5WOyNGFB+tmXRhPTmsePG1/Lh8SzHH2pyT3pYKK1CKiuCikkuiSRhbudrKxqGVEMksbHic0k2+SWr7tCYjaJtqNqLlbSu2tfLFxJSrwq5OOTlRbjObT9it93vNiKxjjc+2rNpvOlw2Xs6rGrjTTBQhFaJJaeLfe+PMotb5S2K0irU742uVdWJB+vl2KrhzVS42S+S0+JlTpjftvqKowjGMVpGKUUu5JaIwnuWcRqGREMkkgAAAAAAAAAAAJAAQAAiRGtolV9jr0raOTlc68dLEp7u1wlbJfHRfAtnqNKax8p22e3PSIRV2N68q9XKh+zdDqk+ku5mNdSztMwjYG3aM2vt1PinpOuXCyuXVSXQWpMFLxLatmCxz/fTbVmVkR2ThP17HpkWR/Yhza+XP5G5ixxWvzs0suWbT8YXDYeyasOiFFS0jFLV9ZS04yfvZrZLzaWxjxxWGwbMFm1a2d+c7QvyOcMWPotXd5x6Sta/wCl8C2eoUx3ZZkVr0gAAAABIACAAAAAAASBAADVby7S9Fxbrv2ow0gusrJcIpfFoypHavJPTxuxs54uLTU+M9HOx9XZN9qT+bYvO5McahtnEw9M3Nd+dn27NyI7Tw/VUpKORBexJvq13M3sExkj4y0s0TSflDYbQ3/p/wANeTU0r5fk41N+tC3Ti37lzIjjT89fRbkR8P8ALz5LtiOFM823V3ZTclKXtKvV/e+PyI5N+/jCePT7lfEabcfBt7P9HxrbubhB9hdZTfCKXi2jKkbljedQw7tYDx8WuEv0kl5y199s/Wk/mybzuUY46226MVgAAAAAAABIEAAAEgQAAARqBVtvfnOfiYi411a5d66erwqi/wDdx+BbWNV2otO7aWiJT9ro6h6JS+TaeFDIqspsWsLIuLXijKlprMTCvJX5VmHAKdhzeesF+15/zb+ynxl8jt/qx+ltx4xT89P0HjUxrhGEVpGEVGK7klwOFedzt2aRqNMpDNVt48iFuZh4spJQjL0m7Xk+x+ji/GT1+BdXqJlRb906WiPLhyKVz2iUgAAAAAAAAAAAAAJAgAwMVtiinJvRJNtvkkhEbljadRtXNza3b6TnS55drdfux4axrXx4v4meSddK8cbnazorXJJEMiRpo7tYqzPTuw/SGtNe0+zy017PLXTqWfqz8dKv0o3tuCtaiySSbfBJNvwJjuWNp1DmePf6RbkZj/z56V+6mv1I/PRv4l1+o0rx99t3s7a9lPDXtQ6xfTwZSuWjA2jXctYvj1i/aQH2agAAAAAAAAAAAAAAQ2Bqs/bldeqj+Ul3J8F4sCr7ZzLMqE65TlCM4uOkOif3mVLaljeu4fPszbOdhQjV2K8umCUYqOlN0YJaJdzLrRWzXj5VWLZu+WHc1Cc3j2/u74ut6+5vg/gV2xStjJCwwsTWqaa6NcSuYmFkTEvQAAEqxv8A7U9Hw5pS7M75KmL7u17UvgtSzHHe1WSfpXMPsebgq2nBJKLXcjG87llSuoZzFm9V2Si04tprk1wYG/2bvByjd4ecX9UBYK7FJJxaafJrkB7AAAAAAAAAAIbA1uftmqrhr25fVjx+bArmdta27g32Y/Vi2l8e8D4QA2AjYxX48LF2bIRmu6STM4yTDCaRLBj492O9cTItqX7qbdmP/wAXy+BZF6z7YTjmPTb4m+V9WizMfVfvcbWcfFwb1RE44n1LGL2j2suy9u4uStaboTfWOuk14xfFFc45hZGSJfZmZldMHZbOMILi5SaSREVmWU2iHHPKLK/bV1VWG3DFr11vn2oRlLXi4rnLhoXa+MKq9222W7+xlh1KHnbLpaetOb5/AoXtqAAAfVg7QspesHw6xfsv4AWjZu167uGvYn9V9fDvA2WoAAAAAAAADUbVqttnKqFnYSrUtOkm21o2BV8nGnXJxnFxfv5PwYGIAAAAAPny82upa2SS7lzk/BAUzeLfqFScYvsv6sWpWv8ApEn5THpE1iVS2bbtLaFyniVuuKlxt5RXvlPr4Isrk17Yfpw6jh7KslGt5t88uyCWilr5mL90evizKckfSP0ttslotEtEuSXAptaZWRWKpISAAAACV7uevDTnqBYth59zcYWetF8E37SAsIAAAAAAAHxx+ky/kx/EwM2Viwsj2ZxUl7+a8AKztLYU69ZV+vDu/bX9wNOAAAVTeren0PVSi69dVGTWsp8P2VyA55PauftKx14sJ8eclq5afxT5RAtu7vk0qr0tzZefs5+ai35rX3vnIC+0UwrioQjGEYrRRikkkB7AkGgAAAAZqsaUvcgPsqojHkuPe+YH3bN/TQ8X9zAsgAAAAAAAHxx+ky/kx/EwPsAhoDW7S2NXdq16k/rLr4oCr52BZS9Jrh0kvZYHzAfNnYFORB13Vxsg+cZLX5ATg4NVEFXTXGuC/Zgkl8e8D6AAAAAAAZaseUvcu9gfZVjxj733sDMAA+nZv6aHi/uYFkAAAAAABDA+OL/OZfyY/iYRt9qCQAB4sqUk1JJp80wK9tPd/TWVP/B/0YGgnBxbTTTXNNaNAQAAAAAGSqiUuXLvYH2VY0Y8+LAzgAAAD6dmfpoeL+5gWQAAAkCAAEMDlflK2zkYe0aZ0WSg/MLWOvqS9d8JLqdDi4YyVnbncnLNLN3ur5Q6Mrs1ZGlF/Jat+am/c9OHgyvPxLU7hZh5cW6leFLXqac/5bkTv0kjRMpJSAfFn7NruXrLSXSS9pf3Aq+0dk2U8Wu1D66/qugHwAAPdVMpcl8egH2VYqXPi/8AoDOBIAAEIGoS+XaG0qcePausjBdE9XJ+CXFl2PBNpVZM1aR7aXYe+PpG0MeimHZqlOSlOftyXYb4LpyNnJxZpTbXpyotbUOoI57ceiUpAgAAAhgcb8sX02r/AE6/Gzr8D+MuTzfaiHQ1uNNCJmPS27rb95OFpXZrfR9ST/KRX8Mn9zNHPw627q3MPJtX265sLeDGzYduixSfDtQbSsg/fE5WTDak9w6ePNF4bZMqXJ1JEgeZR15gaLamwYtOdTUGk24/sv8AsBp6sRLnxf8A0B9CQEgAAAD5s7Oqoi53TjCK72tX4LqW0xWsqvliqlbY37k9Y4seyuXnJr1vhH+50cPBj3Ln5eZM9Qp+Tkztk52SlOT5uT1Zv0xVr6aNrzb23e4H6zxPty/BIo5k/wDzXcWI+bv6OB9u5HpJKQAAAAQwOOeWH6dV/p1+NnX4HqXI5ntQzpNAAz4WZbRNWUzlXOPKUXoyu+Kt47hZTJNfTp26vlKjPs1ZyUJclevYl9pdPuOVn4U17q6OHl76l0ai6M4qUWpRktU09U17jnzGupb9bRPpl1DIAxZPsT+y/uAq4EASAAwZeZVTHt2zjCK6yen/ANLMeO9vTC+WtVL2zv0+MMWOnTzs190f7nRw8L7lz8vMmeoU7Ly7bpdu2crJd8nr8lyR0K4q19NC2S1vbAWdqwJWHyf/AK0xPty/BI1OZ/1tjjfzd+RwPt3I9JJSAAAADzIDj3lfjrm1PuoX4mb/AA+RWnUqM3j8mWk3rChHZraLenEvjnH1aAlgkCCJ7G+3a3sysBrzcu3V+1TNtwa/h+qzVzcWuRs4uRajru7O9+LnpKEuxdp61M2lP4d6ORlwWxy6mLPW8LHqUL3jI9if2ZfcEquBA/0SxZWVXVHt2zjCK6yaRnTFNpYWyRWNqbtrfpLWGJHV8vOzXq/7Y9fidHFwv7aGXmf0pebm23yc7ZynJ/WfBeC6HRpirSGhbJazAWKwAEATESsPk/8A1nifbl+CRpcy8fp6bfFxX+W9O+nCdl6JSASBAADzJEDkXlX+m1/yV+JmlyLTWenrfA0rfHaLRtRp1J+5mzxfIXxzqWXk/AYs+5rGpYZRa5nosPLpkj28BzvF5uPaY108m45U9ewE7APddkoSUotxknqpJtST9zRhakWjtlW0x6dA3V8pNlXZqzdbIcldFflI/aXXxOZn4X3VvYOX9S6dRn1ZFLspnGyEovSUXquRzr0ms6mHSpeLR0rmRkQri52SjCK5yk9ETTHN/RbJFfaobZ36hHWOLHtv97NaQXgubOhh4X3LRy8yPUKTn59uRLt3TlN+98F4LodCmGtfpz75bWfMXKgHYDYBJTkzVxx3LawcTJlnVYZIU95yOV5SI6q9b478YtbVsixbjR02ji6fXl+BnJryr5L9y73N8bh4/Gn4x3Du6Np4/wC3pBKQAEAADA5B5WPpsP5K/Ezn8p6/8e/hKkmrD03Y0XY81sc7hrcji489dWhhnT3fI73E8pvq7xHlPxqY3bExaHbx5Iv9vGZuNfDbVoCxrgSE7Q2Gx9tZGHJyoscdeEovjXJe9GvkwVv7W0zWqxbR2ldky7V03PuXKMfBGWPDWkF8trvkLYVgQBIBKKr5q0jctnBxcuW2q1ZIVd/A43J8pEdVes8d+Mzb92VmUUjh5uVkyT3L2nE8bh40arAa89ulqNdN7uP+scX7cvwMuwfycjzEf8aXdkdN4D7egAEgQAAMDkHlX+mw/kr8TNDlPX/j/wDCVKNV6cAExMx6RMRLzOCZu8bnXxT24vP8Nh5FZ67fPOto9FxufTJ7fP8AyHg8vHtOo3DydD33DgTSYnU9BkxAkCAJB0nSUU5M1ae5X4eJlzTqkMkKu85HK8rWOqvWeO/Gb31bL0yxil/7xOJn5eS/t7Pi+Lw8f1CTW3t0oiPqAhkAb3cj9Y4v23+Bl+D+TkeY/wDPZ3ZHSfP3oJSBAAABDAoXlC3Uuy5rIoalKEOy63wbSbfB95rZ8XydzxPkK8f9tvty3IonXJwsjKEo8HGSaa+Bo2pMPZYeRTLG6yxmO1/0AiQJDKt7UncSqyYa5Y1aGKdXdwZ2eL5K1dRZ5Lyf43XJu2P2wtNczv4eRTLHUvB8rgZuPbVoQy9pBMICrJlrSN2lsYeNkyzqsbZYUvrwOTyfK1rGqvVeP/Gb5Ji2SNMsYpcjhZeXkyfb23E8Vh48R8Y7Sas99unERCSUhBMgNkU29Fxb5JcWyYiZ9K75K0jdpXncXdTK9IpyrI+arg3LSeqnLWLXLpz6m3gxTHcvMeW8njvSaVdZRuvKPQAAAAAQwI0A0u392cbNi1bBKenq2RWk4vxML44s2+NzcuCepcq3k3OycJuWnnaelkVxS/iXQ0b8fXp67heZpliK26lWzW1r27db1mNwklkAQI6R2SinzNjByr456aHK8fj5FZi0ME6muXFHoOP5Sto1Z4TyP41kpO8fpMan14Ecjyta/wAU8D8ZvfvJ6ZYwS5HCz8vJkn309rw/E4OP6hJqz26kRH0kHSAlIEDUywtete5WbYG5eXl6ScfM1Pj25ri1/DE2ceDftxOZ5rHj3WvculbA3PxcNJqCst622JSlr7u426Yoq8tyvI5c8++liSLYaH+0pAegJAAQAAASBAGOyKfBrVdw0RMx6lSN5/J/Tf2rMbSq3m4/5cn4dDXyYIl2+D5jJi/bbuHMdp7MvxZuu+twl0+rLwfU0r47Veu4vOx543WXyFbc3sCQANsZrtA2mIiAJAJEoQI3LGb1r7lvtg7pZeY04w83X1ssTUfgupfTBM+3I5fl8WHqs7l0vd/cjFxdJNeetXHtz4pP3LoblMMVeW5flM2efeoWmK0LnMne9vYAAAAASBAAABIEARoAaA+DamyqMmt13QjOL71xXg+hjNYn2uw8i+K26y5jvLuBbR2rMXW2ri3D/Nivd3o08uDU9PUcHzcW1XIpUotNppprg01o0zVmJj29Jjy1v3WdoIZg0kCEAB7RM/303GxN28rMf5KtqHWyesYfB9S2mG1nL5flMWD73LpO724ONj9mdy8/auOstOwn7om7TBFXluX5fLmnUdQuMK0kklou5ci+HJmZn29aBiaBKQAAAAAAAAACQAACAI0AhoCs7ybm4+anLs+bu6WRXN/xLqU3wxZ0eH5LLgnr05Vt7dvJwpNWwbhrwtj7D8e4074ZrL1/C8pjzxqZ7agpdWJ2EEy2Wx9hZOY9KK3Ja8ZvhXH4vmWUxTMubyvJYsEe+3R93/J3RT2Z5D8/YtH2WtK4vw6/E3KYIh5fmeZy5dxXqF1qpUEoxioxXBJLRI2NacW1pt3LJoEPRIAAAAAAAAAAAABIAABAAAAYGDIxoWRcZxjOL5qSTTImImE0vak7rLn28vk5Um7MJqDb41TekP8Aa9OBrX40T3D0HD83bH1k7Zd3vJxXDSzLl52X7tfol494x8eI9seZ5u+TqnUL3jYsKoqNcYwiuSikkbMREOFfJe87tO30IliAAAACQIAAAAEgAIAAAAEgAIAAAIYQggef7kwSkj7RD0iWSUBIACAAAAAAkAAAgD//2Q=="/>
          <p:cNvSpPr>
            <a:spLocks noChangeAspect="1" noChangeArrowheads="1"/>
          </p:cNvSpPr>
          <p:nvPr/>
        </p:nvSpPr>
        <p:spPr bwMode="auto">
          <a:xfrm>
            <a:off x="144463" y="-136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AutoShape 8" descr="data:image/jpeg;base64,/9j/4AAQSkZJRgABAQAAAQABAAD/2wCEAAkGBw8PDw8PDxAPDw8PDw8PDw8PDw8PDQ8OFBEWFhQUFBQYHCggGBolHBQUITEhJSkrLi4uFx8zODMsNygtLisBCgoKDg0OFxAQFywcHBwsLCwsLCwsLCwsLCwsLCwsLCwsLCwsLCwsLCwsLCwsNywsLCwsLCwsLCwsLCwsNzcsN//AABEIAPoAyQMBEQACEQEDEQH/xAAcAAEAAgMBAQEAAAAAAAAAAAAAAQYDBQcCBAj/xABCEAACAgEBBQMIBQoGAwEAAAAAAQIDBBEFBiExQRJRcQcTFCIyYYGRNFJysbIjJDM1QlNic8HRFUN0gpKhovDxY//EABsBAQACAwEBAAAAAAAAAAAAAAABAwIEBQYH/8QAKREBAAICAgICAQQCAwEAAAAAAAECAxEEIQUxEkEGEyIyUWFxJDM0I//aAAwDAQACEQMRAD8A7gAAAAJAAQAAkCAJAAQAAAAJAgAAAAAAEgQBIEAAAEgQAAASAAAQAAagAAAAAAASBAAAAAASBAAABIACAJAAAIAgCuby5N87sfExbXTbY3bOxJS7FMFx4PvbSLKxHuVGT30wf4ntHF+lY6ya1zuxde2l3yqf9CZrW3pEWtHttdl7wYuTwqtj2+tcvUti/fF8TCazC2LxPttEzBluEolKQAAAAAAAAAAAAAAAACQIAAAAHmQ+0bVrdv8AOMjKznxUpejUP/8AGp8WvGWvyLLdRpVXudrJ2SqFsxtrdp7vYuTxtqj21ysj6lsfCa4mcXlhbHEtb/hmfi/RshZNa/ycr20u6Nq4/NMy+USw+NoZKN6a4NQy6rcOfLWxa0N+61cPnoR8P6TGT+2+qvjNKUGpRfFSi04v4owmJhbFolk1ISlMASAAAAAAAAAAAAkABAACQIYGk3tzpUYs3X+lsappXV2TfZX36/AypCvJP0+3Y+BHGoqojyrgo6976v56kWncppGofboQzSB5aIHi6mM04yipRfNSWqZMTMMZrEtFduvXBueHZZhzfH8k9aW/fXL1TP5f2rnHMemGza+Xh9n0yuF1cpxgr8d6S7Unou1U/wCjJ+MWPlNepWWD1K+lsTt7CQAAAAAJAgAAAAAJAgAAAhgVjL/Otp1V868KDun3O+xNQXwWr+JbHUKPdlniUr0kgAAhsBqEK1tD852jRQuNeLH0m1dHZL1ak/8AyZZHUKp7ssqKlutJJSAAAAAAAAAAAAAAkCAAGDMyI1V2WTeka4SnJ90Ypt/cK9yxtOoaTcyiXmZ5M9VZmWSyJJ81GX6OPwjoZ3n6YY4+1iRgtAIA8ynoI7RM69tFZt93WyowoK6UXpbc3+b0v3v9p+5Gfw17V/qb9Nv5zzdfaskn2Y6zlp2VwXF6dDGPbKZ1DTbn1OddmXNaTzLHbx5qperWv+K1+JlefphSPtYUVrkkgAAAAAAAAAAAAEgQBIHlkCtb5WOyNGFB+tmXRhPTmsePG1/Lh8SzHH2pyT3pYKK1CKiuCikkuiSRhbudrKxqGVEMksbHic0k2+SWr7tCYjaJtqNqLlbSu2tfLFxJSrwq5OOTlRbjObT9it93vNiKxjjc+2rNpvOlw2Xs6rGrjTTBQhFaJJaeLfe+PMotb5S2K0irU742uVdWJB+vl2KrhzVS42S+S0+JlTpjftvqKowjGMVpGKUUu5JaIwnuWcRqGREMkkgAAAAAAAAAAAJAAQAAiRGtolV9jr0raOTlc68dLEp7u1wlbJfHRfAtnqNKax8p22e3PSIRV2N68q9XKh+zdDqk+ku5mNdSztMwjYG3aM2vt1PinpOuXCyuXVSXQWpMFLxLatmCxz/fTbVmVkR2ThP17HpkWR/Yhza+XP5G5ixxWvzs0suWbT8YXDYeyasOiFFS0jFLV9ZS04yfvZrZLzaWxjxxWGwbMFm1a2d+c7QvyOcMWPotXd5x6Sta/wCl8C2eoUx3ZZkVr0gAAAABIACAAAAAAASBAADVby7S9Fxbrv2ow0gusrJcIpfFoypHavJPTxuxs54uLTU+M9HOx9XZN9qT+bYvO5McahtnEw9M3Nd+dn27NyI7Tw/VUpKORBexJvq13M3sExkj4y0s0TSflDYbQ3/p/wANeTU0r5fk41N+tC3Ti37lzIjjT89fRbkR8P8ALz5LtiOFM823V3ZTclKXtKvV/e+PyI5N+/jCePT7lfEabcfBt7P9HxrbubhB9hdZTfCKXi2jKkbljedQw7tYDx8WuEv0kl5y199s/Wk/mybzuUY46226MVgAAAAAAABIEAAAEgQAAARqBVtvfnOfiYi411a5d66erwqi/wDdx+BbWNV2otO7aWiJT9ro6h6JS+TaeFDIqspsWsLIuLXijKlprMTCvJX5VmHAKdhzeesF+15/zb+ynxl8jt/qx+ltx4xT89P0HjUxrhGEVpGEVGK7klwOFedzt2aRqNMpDNVt48iFuZh4spJQjL0m7Xk+x+ji/GT1+BdXqJlRb906WiPLhyKVz2iUgAAAAAAAAAAAAAJAgAwMVtiinJvRJNtvkkhEbljadRtXNza3b6TnS55drdfux4axrXx4v4meSddK8cbnazorXJJEMiRpo7tYqzPTuw/SGtNe0+zy017PLXTqWfqz8dKv0o3tuCtaiySSbfBJNvwJjuWNp1DmePf6RbkZj/z56V+6mv1I/PRv4l1+o0rx99t3s7a9lPDXtQ6xfTwZSuWjA2jXctYvj1i/aQH2agAAAAAAAAAAAAAAQ2Bqs/bldeqj+Ul3J8F4sCr7ZzLMqE65TlCM4uOkOif3mVLaljeu4fPszbOdhQjV2K8umCUYqOlN0YJaJdzLrRWzXj5VWLZu+WHc1Cc3j2/u74ut6+5vg/gV2xStjJCwwsTWqaa6NcSuYmFkTEvQAAEqxv8A7U9Hw5pS7M75KmL7u17UvgtSzHHe1WSfpXMPsebgq2nBJKLXcjG87llSuoZzFm9V2Si04tprk1wYG/2bvByjd4ecX9UBYK7FJJxaafJrkB7AAAAAAAAAAIbA1uftmqrhr25fVjx+bArmdta27g32Y/Vi2l8e8D4QA2AjYxX48LF2bIRmu6STM4yTDCaRLBj492O9cTItqX7qbdmP/wAXy+BZF6z7YTjmPTb4m+V9WizMfVfvcbWcfFwb1RE44n1LGL2j2suy9u4uStaboTfWOuk14xfFFc45hZGSJfZmZldMHZbOMILi5SaSREVmWU2iHHPKLK/bV1VWG3DFr11vn2oRlLXi4rnLhoXa+MKq9222W7+xlh1KHnbLpaetOb5/AoXtqAAAfVg7QspesHw6xfsv4AWjZu167uGvYn9V9fDvA2WoAAAAAAAADUbVqttnKqFnYSrUtOkm21o2BV8nGnXJxnFxfv5PwYGIAAAAAPny82upa2SS7lzk/BAUzeLfqFScYvsv6sWpWv8ApEn5THpE1iVS2bbtLaFyniVuuKlxt5RXvlPr4Isrk17Yfpw6jh7KslGt5t88uyCWilr5mL90evizKckfSP0ttslotEtEuSXAptaZWRWKpISAAAACV7uevDTnqBYth59zcYWetF8E37SAsIAAAAAAAHxx+ky/kx/EwM2Viwsj2ZxUl7+a8AKztLYU69ZV+vDu/bX9wNOAAAVTeren0PVSi69dVGTWsp8P2VyA55PauftKx14sJ8eclq5afxT5RAtu7vk0qr0tzZefs5+ai35rX3vnIC+0UwrioQjGEYrRRikkkB7AkGgAAAAZqsaUvcgPsqojHkuPe+YH3bN/TQ8X9zAsgAAAAAAAHxx+ky/kx/EwPsAhoDW7S2NXdq16k/rLr4oCr52BZS9Jrh0kvZYHzAfNnYFORB13Vxsg+cZLX5ATg4NVEFXTXGuC/Zgkl8e8D6AAAAAAAZaseUvcu9gfZVjxj733sDMAA+nZv6aHi/uYFkAAAAAABDA+OL/OZfyY/iYRt9qCQAB4sqUk1JJp80wK9tPd/TWVP/B/0YGgnBxbTTTXNNaNAQAAAAAGSqiUuXLvYH2VY0Y8+LAzgAAAD6dmfpoeL+5gWQAAAkCAAEMDlflK2zkYe0aZ0WSg/MLWOvqS9d8JLqdDi4YyVnbncnLNLN3ur5Q6Mrs1ZGlF/Jat+am/c9OHgyvPxLU7hZh5cW6leFLXqac/5bkTv0kjRMpJSAfFn7NruXrLSXSS9pf3Aq+0dk2U8Wu1D66/qugHwAAPdVMpcl8egH2VYqXPi/8AoDOBIAAEIGoS+XaG0qcePausjBdE9XJ+CXFl2PBNpVZM1aR7aXYe+PpG0MeimHZqlOSlOftyXYb4LpyNnJxZpTbXpyotbUOoI57ceiUpAgAAAhgcb8sX02r/AE6/Gzr8D+MuTzfaiHQ1uNNCJmPS27rb95OFpXZrfR9ST/KRX8Mn9zNHPw627q3MPJtX265sLeDGzYduixSfDtQbSsg/fE5WTDak9w6ePNF4bZMqXJ1JEgeZR15gaLamwYtOdTUGk24/sv8AsBp6sRLnxf8A0B9CQEgAAAD5s7Oqoi53TjCK72tX4LqW0xWsqvliqlbY37k9Y4seyuXnJr1vhH+50cPBj3Ln5eZM9Qp+Tkztk52SlOT5uT1Zv0xVr6aNrzb23e4H6zxPty/BIo5k/wDzXcWI+bv6OB9u5HpJKQAAAAQwOOeWH6dV/p1+NnX4HqXI5ntQzpNAAz4WZbRNWUzlXOPKUXoyu+Kt47hZTJNfTp26vlKjPs1ZyUJclevYl9pdPuOVn4U17q6OHl76l0ai6M4qUWpRktU09U17jnzGupb9bRPpl1DIAxZPsT+y/uAq4EASAAwZeZVTHt2zjCK6yen/ANLMeO9vTC+WtVL2zv0+MMWOnTzs190f7nRw8L7lz8vMmeoU7Ly7bpdu2crJd8nr8lyR0K4q19NC2S1vbAWdqwJWHyf/AK0xPty/BI1OZ/1tjjfzd+RwPt3I9JJSAAAADzIDj3lfjrm1PuoX4mb/AA+RWnUqM3j8mWk3rChHZraLenEvjnH1aAlgkCCJ7G+3a3sysBrzcu3V+1TNtwa/h+qzVzcWuRs4uRajru7O9+LnpKEuxdp61M2lP4d6ORlwWxy6mLPW8LHqUL3jI9if2ZfcEquBA/0SxZWVXVHt2zjCK6yaRnTFNpYWyRWNqbtrfpLWGJHV8vOzXq/7Y9fidHFwv7aGXmf0pebm23yc7ZynJ/WfBeC6HRpirSGhbJazAWKwAEATESsPk/8A1nifbl+CRpcy8fp6bfFxX+W9O+nCdl6JSASBAADzJEDkXlX+m1/yV+JmlyLTWenrfA0rfHaLRtRp1J+5mzxfIXxzqWXk/AYs+5rGpYZRa5nosPLpkj28BzvF5uPaY108m45U9ewE7APddkoSUotxknqpJtST9zRhakWjtlW0x6dA3V8pNlXZqzdbIcldFflI/aXXxOZn4X3VvYOX9S6dRn1ZFLspnGyEovSUXquRzr0ms6mHSpeLR0rmRkQri52SjCK5yk9ETTHN/RbJFfaobZ36hHWOLHtv97NaQXgubOhh4X3LRy8yPUKTn59uRLt3TlN+98F4LodCmGtfpz75bWfMXKgHYDYBJTkzVxx3LawcTJlnVYZIU95yOV5SI6q9b478YtbVsixbjR02ji6fXl+BnJryr5L9y73N8bh4/Gn4x3Du6Np4/wC3pBKQAEAADA5B5WPpsP5K/Ezn8p6/8e/hKkmrD03Y0XY81sc7hrcji489dWhhnT3fI73E8pvq7xHlPxqY3bExaHbx5Iv9vGZuNfDbVoCxrgSE7Q2Gx9tZGHJyoscdeEovjXJe9GvkwVv7W0zWqxbR2ldky7V03PuXKMfBGWPDWkF8trvkLYVgQBIBKKr5q0jctnBxcuW2q1ZIVd/A43J8pEdVes8d+Mzb92VmUUjh5uVkyT3L2nE8bh40arAa89ulqNdN7uP+scX7cvwMuwfycjzEf8aXdkdN4D7egAEgQAAMDkHlX+mw/kr8TNDlPX/j/wDCVKNV6cAExMx6RMRLzOCZu8bnXxT24vP8Nh5FZ67fPOto9FxufTJ7fP8AyHg8vHtOo3DydD33DgTSYnU9BkxAkCAJB0nSUU5M1ae5X4eJlzTqkMkKu85HK8rWOqvWeO/Gb31bL0yxil/7xOJn5eS/t7Pi+Lw8f1CTW3t0oiPqAhkAb3cj9Y4v23+Bl+D+TkeY/wDPZ3ZHSfP3oJSBAAABDAoXlC3Uuy5rIoalKEOy63wbSbfB95rZ8XydzxPkK8f9tvty3IonXJwsjKEo8HGSaa+Bo2pMPZYeRTLG6yxmO1/0AiQJDKt7UncSqyYa5Y1aGKdXdwZ2eL5K1dRZ5Lyf43XJu2P2wtNczv4eRTLHUvB8rgZuPbVoQy9pBMICrJlrSN2lsYeNkyzqsbZYUvrwOTyfK1rGqvVeP/Gb5Ji2SNMsYpcjhZeXkyfb23E8Vh48R8Y7Sas99unERCSUhBMgNkU29Fxb5JcWyYiZ9K75K0jdpXncXdTK9IpyrI+arg3LSeqnLWLXLpz6m3gxTHcvMeW8njvSaVdZRuvKPQAAAAAQwI0A0u392cbNi1bBKenq2RWk4vxML44s2+NzcuCepcq3k3OycJuWnnaelkVxS/iXQ0b8fXp67heZpliK26lWzW1r27db1mNwklkAQI6R2SinzNjByr456aHK8fj5FZi0ME6muXFHoOP5Sto1Z4TyP41kpO8fpMan14Ecjyta/wAU8D8ZvfvJ6ZYwS5HCz8vJkn309rw/E4OP6hJqz26kRH0kHSAlIEDUywtete5WbYG5eXl6ScfM1Pj25ri1/DE2ceDftxOZ5rHj3WvculbA3PxcNJqCst622JSlr7u426Yoq8tyvI5c8++liSLYaH+0pAegJAAQAAASBAGOyKfBrVdw0RMx6lSN5/J/Tf2rMbSq3m4/5cn4dDXyYIl2+D5jJi/bbuHMdp7MvxZuu+twl0+rLwfU0r47Veu4vOx543WXyFbc3sCQANsZrtA2mIiAJAJEoQI3LGb1r7lvtg7pZeY04w83X1ssTUfgupfTBM+3I5fl8WHqs7l0vd/cjFxdJNeetXHtz4pP3LoblMMVeW5flM2efeoWmK0LnMne9vYAAAAASBAAABIEARoAaA+DamyqMmt13QjOL71xXg+hjNYn2uw8i+K26y5jvLuBbR2rMXW2ri3D/Nivd3o08uDU9PUcHzcW1XIpUotNppprg01o0zVmJj29Jjy1v3WdoIZg0kCEAB7RM/303GxN28rMf5KtqHWyesYfB9S2mG1nL5flMWD73LpO724ONj9mdy8/auOstOwn7om7TBFXluX5fLmnUdQuMK0kklou5ci+HJmZn29aBiaBKQAAAAAAAAACQAACAI0AhoCs7ybm4+anLs+bu6WRXN/xLqU3wxZ0eH5LLgnr05Vt7dvJwpNWwbhrwtj7D8e4074ZrL1/C8pjzxqZ7agpdWJ2EEy2Wx9hZOY9KK3Ja8ZvhXH4vmWUxTMubyvJYsEe+3R93/J3RT2Z5D8/YtH2WtK4vw6/E3KYIh5fmeZy5dxXqF1qpUEoxioxXBJLRI2NacW1pt3LJoEPRIAAAAAAAAAAAABIAABAAAAYGDIxoWRcZxjOL5qSTTImImE0vak7rLn28vk5Um7MJqDb41TekP8Aa9OBrX40T3D0HD83bH1k7Zd3vJxXDSzLl52X7tfol494x8eI9seZ5u+TqnUL3jYsKoqNcYwiuSikkbMREOFfJe87tO30IliAAAACQIAAAAEgAIAAAAEgAIAAAIYQggef7kwSkj7RD0iWSUBIACAAAAAAkAAAgD//2Q=="/>
          <p:cNvSpPr>
            <a:spLocks noChangeAspect="1" noChangeArrowheads="1"/>
          </p:cNvSpPr>
          <p:nvPr/>
        </p:nvSpPr>
        <p:spPr bwMode="auto">
          <a:xfrm>
            <a:off x="144463" y="-136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4463" y="3199740"/>
            <a:ext cx="89995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голос землевладельца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приравнивался приблизительно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голосам городского жителя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15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голосам крестьян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45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голосам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рабочих.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 двумя картами_лев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41" name="Заголовок 1"/>
          <p:cNvSpPr>
            <a:spLocks noGrp="1"/>
          </p:cNvSpPr>
          <p:nvPr>
            <p:ph type="title"/>
          </p:nvPr>
        </p:nvSpPr>
        <p:spPr>
          <a:xfrm>
            <a:off x="670560" y="0"/>
            <a:ext cx="8229600" cy="5974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Пассивное избирательное право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208598" y="731520"/>
            <a:ext cx="8691562" cy="441198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Лишены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женщины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учащиеся, студенты, военнослужащие, кочевые народности и иностранные подданные, а также лица, подвергшиеся уголовному наказанию или состоящие под следствием либо судом. </a:t>
            </a: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 typeface="Wingdings 3" pitchFamily="18" charset="2"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могли избираться: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губернаторы и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вице-губернаторы, градоначальники и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помощники,  полицейские на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вверенной им территории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уменьшение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возможностей использования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административного влияния.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buFont typeface="Wingdings 3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Возрастной ценз - 25 лет.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upload.wikimedia.org/wikipedia/commons/3/3e/%D0%97%D0%B0%D1%81%D0%B5%D0%B4%D0%B0%D0%BD%D0%B8%D0%B5_%D0%B0%D0%B3%D1%80%D0%B0%D1%80%D0%BD%D0%BE%D0%B9_%D0%BA%D0%BE%D0%BC%D0%B8%D1%81%D1%81%D0%B8_I_%D0%93%D0%BE%D1%81%D1%83%D0%B4%D0%B0%D1%80%D1%81%D1%82%D0%B2%D0%B5%D0%BD%D0%BD%D0%BE%D0%B9_%D0%94%D1%83%D0%BC%D1%8B_%281906%29.jpg?uselang=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6001" y="2418299"/>
            <a:ext cx="4034159" cy="233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579</Words>
  <Application>Microsoft Office PowerPoint</Application>
  <PresentationFormat>Экран (16:9)</PresentationFormat>
  <Paragraphs>96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Российский парламентаризм как результат Первой русской революции (1905-1907 год)</vt:lpstr>
      <vt:lpstr>Манифест от 17 октября 1905 года</vt:lpstr>
      <vt:lpstr>Опыт выборов в Российской империи до Государственной Думы</vt:lpstr>
      <vt:lpstr>Царский Указ от 11 декабря 1905 года</vt:lpstr>
      <vt:lpstr>Мажоритарная система на выборах</vt:lpstr>
      <vt:lpstr>Активное избирательное право</vt:lpstr>
      <vt:lpstr>Пассивное избирательное право</vt:lpstr>
      <vt:lpstr>Система органов, осуществляющих подготовку и проведение выборов</vt:lpstr>
      <vt:lpstr>Политические партии, участвовавшие в выборах</vt:lpstr>
      <vt:lpstr>Результаты выборов в Первую Думу - избрано 478 депутатов: </vt:lpstr>
      <vt:lpstr>Явка на выборах</vt:lpstr>
      <vt:lpstr>Торжественное открытие Первой Государственной Думы – «Думы народных надежд» </vt:lpstr>
      <vt:lpstr>Итоги работы I Государственной Думы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Kirill karpov</dc:creator>
  <cp:lastModifiedBy>admin</cp:lastModifiedBy>
  <cp:revision>79</cp:revision>
  <dcterms:created xsi:type="dcterms:W3CDTF">2016-01-25T18:01:10Z</dcterms:created>
  <dcterms:modified xsi:type="dcterms:W3CDTF">2016-02-25T05:37:26Z</dcterms:modified>
</cp:coreProperties>
</file>