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6" r:id="rId3"/>
    <p:sldId id="284" r:id="rId4"/>
    <p:sldId id="298" r:id="rId5"/>
    <p:sldId id="296" r:id="rId6"/>
    <p:sldId id="287" r:id="rId7"/>
    <p:sldId id="288" r:id="rId8"/>
    <p:sldId id="289" r:id="rId9"/>
    <p:sldId id="290" r:id="rId10"/>
    <p:sldId id="292" r:id="rId11"/>
    <p:sldId id="293" r:id="rId12"/>
    <p:sldId id="285" r:id="rId13"/>
    <p:sldId id="294" r:id="rId14"/>
    <p:sldId id="299" r:id="rId15"/>
    <p:sldId id="300" r:id="rId16"/>
    <p:sldId id="295" r:id="rId17"/>
    <p:sldId id="273" r:id="rId18"/>
  </p:sldIdLst>
  <p:sldSz cx="9144000" cy="6858000" type="screen4x3"/>
  <p:notesSz cx="6788150" cy="99234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Возрастной состав респондентов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2848387216235239E-2"/>
          <c:y val="0.14978998240426591"/>
          <c:w val="0.87144869705835171"/>
          <c:h val="0.611051155888075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17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80000"/>
                    <a:lumMod val="98000"/>
                  </a:schemeClr>
                </a:gs>
                <a:gs pos="100000">
                  <a:schemeClr val="accent1">
                    <a:satMod val="130000"/>
                  </a:schemeClr>
                </a:gs>
              </a:gsLst>
              <a:lin ang="5160000" scaled="0"/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2400000"/>
              </a:lightRig>
            </a:scene3d>
            <a:sp3d>
              <a:bevelT w="25400" h="25400"/>
            </a:sp3d>
          </c:spPr>
          <c:invertIfNegative val="0"/>
          <c:dLbls>
            <c:dLbl>
              <c:idx val="0"/>
              <c:layout>
                <c:manualLayout>
                  <c:x val="-2.4495735041785479E-3"/>
                  <c:y val="-3.932411243104282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Возраст участников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18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4000"/>
                    <a:satMod val="180000"/>
                    <a:lumMod val="98000"/>
                  </a:schemeClr>
                </a:gs>
                <a:gs pos="100000">
                  <a:schemeClr val="accent3">
                    <a:satMod val="130000"/>
                  </a:schemeClr>
                </a:gs>
              </a:gsLst>
              <a:lin ang="5160000" scaled="0"/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2400000"/>
              </a:lightRig>
            </a:scene3d>
            <a:sp3d>
              <a:bevelT w="25400" h="25400"/>
            </a:sp3d>
          </c:spPr>
          <c:invertIfNegative val="0"/>
          <c:dLbls>
            <c:dLbl>
              <c:idx val="0"/>
              <c:layout>
                <c:manualLayout>
                  <c:x val="-2.2454164395880167E-17"/>
                  <c:y val="1.00496330162357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Возраст участников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19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94000"/>
                    <a:satMod val="180000"/>
                    <a:lumMod val="98000"/>
                  </a:schemeClr>
                </a:gs>
                <a:gs pos="100000">
                  <a:schemeClr val="accent5">
                    <a:satMod val="130000"/>
                  </a:schemeClr>
                </a:gs>
              </a:gsLst>
              <a:lin ang="5160000" scaled="0"/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2400000"/>
              </a:lightRig>
            </a:scene3d>
            <a:sp3d>
              <a:bevelT w="25400" h="25400"/>
            </a:sp3d>
          </c:spPr>
          <c:invertIfNegative val="0"/>
          <c:dLbls>
            <c:dLbl>
              <c:idx val="0"/>
              <c:layout>
                <c:manualLayout>
                  <c:x val="2.4495735041785258E-3"/>
                  <c:y val="-4.3679696537582191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Возраст участников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tint val="94000"/>
                    <a:satMod val="180000"/>
                    <a:lumMod val="98000"/>
                  </a:schemeClr>
                </a:gs>
                <a:gs pos="100000">
                  <a:schemeClr val="accent1">
                    <a:lumMod val="60000"/>
                    <a:satMod val="130000"/>
                  </a:schemeClr>
                </a:gs>
              </a:gsLst>
              <a:lin ang="5160000" scaled="0"/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2400000"/>
              </a:lightRig>
            </a:scene3d>
            <a:sp3d>
              <a:bevelT w="25400" h="25400"/>
            </a:sp3d>
          </c:spPr>
          <c:invertIfNegative val="0"/>
          <c:dLbls>
            <c:dLbl>
              <c:idx val="0"/>
              <c:layout>
                <c:manualLayout>
                  <c:x val="-4.8991470083571183E-3"/>
                  <c:y val="-3.932273625912987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Возраст участников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77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tint val="94000"/>
                    <a:satMod val="180000"/>
                    <a:lumMod val="98000"/>
                  </a:schemeClr>
                </a:gs>
                <a:gs pos="100000">
                  <a:schemeClr val="accent3">
                    <a:lumMod val="60000"/>
                    <a:satMod val="130000"/>
                  </a:schemeClr>
                </a:gs>
              </a:gsLst>
              <a:lin ang="5160000" scaled="0"/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2400000"/>
              </a:lightRig>
            </a:scene3d>
            <a:sp3d>
              <a:bevelT w="25400" h="25400"/>
            </a:sp3d>
          </c:spPr>
          <c:invertIfNegative val="0"/>
          <c:dLbls>
            <c:dLbl>
              <c:idx val="0"/>
              <c:layout>
                <c:manualLayout>
                  <c:x val="2.4495735041785032E-3"/>
                  <c:y val="-1.612047779587902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Возраст участников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8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22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60000"/>
                    <a:tint val="94000"/>
                    <a:satMod val="180000"/>
                    <a:lumMod val="98000"/>
                  </a:schemeClr>
                </a:gs>
                <a:gs pos="100000">
                  <a:schemeClr val="accent5">
                    <a:lumMod val="60000"/>
                    <a:satMod val="130000"/>
                  </a:schemeClr>
                </a:gs>
              </a:gsLst>
              <a:lin ang="5160000" scaled="0"/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2400000"/>
              </a:lightRig>
            </a:scene3d>
            <a:sp3d>
              <a:bevelT w="254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Возраст участников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2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27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80000"/>
                    <a:lumOff val="20000"/>
                    <a:tint val="94000"/>
                    <a:satMod val="180000"/>
                    <a:lumMod val="98000"/>
                  </a:schemeClr>
                </a:gs>
                <a:gs pos="100000">
                  <a:schemeClr val="accent1">
                    <a:lumMod val="80000"/>
                    <a:lumOff val="20000"/>
                    <a:satMod val="130000"/>
                  </a:schemeClr>
                </a:gs>
              </a:gsLst>
              <a:lin ang="5160000" scaled="0"/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2400000"/>
              </a:lightRig>
            </a:scene3d>
            <a:sp3d>
              <a:bevelT w="254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Возраст участников</c:v>
                </c:pt>
              </c:strCache>
            </c:strRef>
          </c:cat>
          <c:val>
            <c:numRef>
              <c:f>Лист1!$H$2:$H$5</c:f>
              <c:numCache>
                <c:formatCode>General</c:formatCode>
                <c:ptCount val="4"/>
                <c:pt idx="0">
                  <c:v>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31443888"/>
        <c:axId val="231443496"/>
      </c:barChart>
      <c:catAx>
        <c:axId val="231443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1443496"/>
        <c:crosses val="autoZero"/>
        <c:auto val="1"/>
        <c:lblAlgn val="ctr"/>
        <c:lblOffset val="100"/>
        <c:noMultiLvlLbl val="0"/>
      </c:catAx>
      <c:valAx>
        <c:axId val="231443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1443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2128" b="1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Участники опроса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Лист1!$A$2:$A$5</c:f>
              <c:strCache>
                <c:ptCount val="2"/>
                <c:pt idx="0">
                  <c:v>Женщины</c:v>
                </c:pt>
                <c:pt idx="1">
                  <c:v>Мужчины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129</c:v>
                </c:pt>
                <c:pt idx="1">
                  <c:v>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Ответы респондетов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Лист1!$A$2:$A$5</c:f>
              <c:strCache>
                <c:ptCount val="4"/>
                <c:pt idx="0">
                  <c:v>Да</c:v>
                </c:pt>
                <c:pt idx="1">
                  <c:v>Нет, в силу возраста</c:v>
                </c:pt>
                <c:pt idx="2">
                  <c:v>Нет</c:v>
                </c:pt>
                <c:pt idx="3">
                  <c:v>Не ответили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106</c:v>
                </c:pt>
                <c:pt idx="1">
                  <c:v>57</c:v>
                </c:pt>
                <c:pt idx="2">
                  <c:v>52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Ответы респондетов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Лист1!$A$2:$A$5</c:f>
              <c:strCache>
                <c:ptCount val="4"/>
                <c:pt idx="0">
                  <c:v>Да</c:v>
                </c:pt>
                <c:pt idx="1">
                  <c:v>Нет, в силу возраста</c:v>
                </c:pt>
                <c:pt idx="2">
                  <c:v>Нет</c:v>
                </c:pt>
                <c:pt idx="3">
                  <c:v>Не ответили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113</c:v>
                </c:pt>
                <c:pt idx="2">
                  <c:v>95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647432336577987E-2"/>
          <c:y val="4.2696747345283122E-2"/>
          <c:w val="0.89757932879252733"/>
          <c:h val="0.585775534305323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Выборы мэра города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Выборы депутатов городского совета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121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Выборы губернатора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27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32700256"/>
        <c:axId val="234950160"/>
      </c:barChart>
      <c:catAx>
        <c:axId val="232700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4950160"/>
        <c:crosses val="autoZero"/>
        <c:auto val="1"/>
        <c:lblAlgn val="ctr"/>
        <c:lblOffset val="100"/>
        <c:noMultiLvlLbl val="0"/>
      </c:catAx>
      <c:valAx>
        <c:axId val="23495016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2700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647432336577987E-2"/>
          <c:y val="4.2696747345283122E-2"/>
          <c:w val="0.89757932879252733"/>
          <c:h val="0.585775534305323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г.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г.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 г.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не ответили</c:v>
                </c:pt>
              </c:strCache>
            </c:strRef>
          </c:tx>
          <c:spPr>
            <a:solidFill>
              <a:schemeClr val="accent1">
                <a:lumMod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34951336"/>
        <c:axId val="234951728"/>
      </c:barChart>
      <c:catAx>
        <c:axId val="2349513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4951728"/>
        <c:crosses val="autoZero"/>
        <c:auto val="1"/>
        <c:lblAlgn val="ctr"/>
        <c:lblOffset val="100"/>
        <c:noMultiLvlLbl val="0"/>
      </c:catAx>
      <c:valAx>
        <c:axId val="23495172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4951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Ответы респондетов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Лист1!$A$2:$A$5</c:f>
              <c:strCache>
                <c:ptCount val="4"/>
                <c:pt idx="0">
                  <c:v>Да</c:v>
                </c:pt>
                <c:pt idx="1">
                  <c:v>Нет</c:v>
                </c:pt>
                <c:pt idx="2">
                  <c:v>Свой ответ</c:v>
                </c:pt>
                <c:pt idx="3">
                  <c:v>Не ответили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151</c:v>
                </c:pt>
                <c:pt idx="1">
                  <c:v>62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Ответы респондентов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2"/>
              <c:layout>
                <c:manualLayout>
                  <c:x val="4.9565042650918635E-2"/>
                  <c:y val="-3.226082677165353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ответили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84</c:v>
                </c:pt>
                <c:pt idx="1">
                  <c:v>125</c:v>
                </c:pt>
                <c:pt idx="2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E65850-094F-45B5-B3D2-28A62AFE0CCF}" type="datetimeFigureOut">
              <a:rPr lang="ru-RU" smtClean="0"/>
              <a:pPr/>
              <a:t>24.06.2016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33C010-6EF0-4C64-9766-AEBEF93DA1D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5850-094F-45B5-B3D2-28A62AFE0CCF}" type="datetimeFigureOut">
              <a:rPr lang="ru-RU" smtClean="0"/>
              <a:pPr/>
              <a:t>24.06.2016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3C010-6EF0-4C64-9766-AEBEF93DA1D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5850-094F-45B5-B3D2-28A62AFE0CCF}" type="datetimeFigureOut">
              <a:rPr lang="ru-RU" smtClean="0"/>
              <a:pPr/>
              <a:t>24.06.2016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3C010-6EF0-4C64-9766-AEBEF93DA1D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5850-094F-45B5-B3D2-28A62AFE0CCF}" type="datetimeFigureOut">
              <a:rPr lang="ru-RU" smtClean="0"/>
              <a:pPr/>
              <a:t>24.06.2016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3C010-6EF0-4C64-9766-AEBEF93DA1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5850-094F-45B5-B3D2-28A62AFE0CCF}" type="datetimeFigureOut">
              <a:rPr lang="ru-RU" smtClean="0"/>
              <a:pPr/>
              <a:t>24.06.2016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3C010-6EF0-4C64-9766-AEBEF93DA1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5850-094F-45B5-B3D2-28A62AFE0CCF}" type="datetimeFigureOut">
              <a:rPr lang="ru-RU" smtClean="0"/>
              <a:pPr/>
              <a:t>24.06.2016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3C010-6EF0-4C64-9766-AEBEF93DA1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5850-094F-45B5-B3D2-28A62AFE0CCF}" type="datetimeFigureOut">
              <a:rPr lang="ru-RU" smtClean="0"/>
              <a:pPr/>
              <a:t>24.06.2016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3C010-6EF0-4C64-9766-AEBEF93DA1D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5850-094F-45B5-B3D2-28A62AFE0CCF}" type="datetimeFigureOut">
              <a:rPr lang="ru-RU" smtClean="0"/>
              <a:pPr/>
              <a:t>24.06.2016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3C010-6EF0-4C64-9766-AEBEF93DA1D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5850-094F-45B5-B3D2-28A62AFE0CCF}" type="datetimeFigureOut">
              <a:rPr lang="ru-RU" smtClean="0"/>
              <a:pPr/>
              <a:t>24.06.2016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3C010-6EF0-4C64-9766-AEBEF93DA1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5850-094F-45B5-B3D2-28A62AFE0CCF}" type="datetimeFigureOut">
              <a:rPr lang="ru-RU" smtClean="0"/>
              <a:pPr/>
              <a:t>24.06.2016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3C010-6EF0-4C64-9766-AEBEF93DA1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5850-094F-45B5-B3D2-28A62AFE0CCF}" type="datetimeFigureOut">
              <a:rPr lang="ru-RU" smtClean="0"/>
              <a:pPr/>
              <a:t>24.06.2016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3C010-6EF0-4C64-9766-AEBEF93DA1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BE65850-094F-45B5-B3D2-28A62AFE0CCF}" type="datetimeFigureOut">
              <a:rPr lang="ru-RU" smtClean="0"/>
              <a:pPr/>
              <a:t>24.06.2016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F33C010-6EF0-4C64-9766-AEBEF93DA1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346664"/>
            <a:ext cx="8064895" cy="1778951"/>
          </a:xfrm>
        </p:spPr>
        <p:txBody>
          <a:bodyPr/>
          <a:lstStyle/>
          <a:p>
            <a:r>
              <a:rPr lang="ru-RU" sz="4800" dirty="0" smtClean="0"/>
              <a:t>Проект</a:t>
            </a:r>
            <a:br>
              <a:rPr lang="ru-RU" sz="4800" dirty="0" smtClean="0"/>
            </a:br>
            <a:r>
              <a:rPr lang="ru-RU" sz="6000" dirty="0" smtClean="0"/>
              <a:t>«Молодежный выбор»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767862"/>
            <a:ext cx="8640960" cy="2469450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/>
              <a:t>Автор проекта: Юрманова Полина, </a:t>
            </a:r>
            <a:r>
              <a:rPr lang="ru-RU" sz="2800" dirty="0" smtClean="0"/>
              <a:t>председатель </a:t>
            </a:r>
            <a:r>
              <a:rPr lang="ru-RU" sz="2800" dirty="0" smtClean="0"/>
              <a:t>Молодежной думы при Законодательном собрании Владимирской области</a:t>
            </a:r>
            <a:endParaRPr lang="ru-RU" sz="2800" dirty="0"/>
          </a:p>
          <a:p>
            <a:pPr algn="just"/>
            <a:endParaRPr lang="ru-RU" sz="1600" dirty="0"/>
          </a:p>
        </p:txBody>
      </p:sp>
      <p:pic>
        <p:nvPicPr>
          <p:cNvPr id="1026" name="Picture 2" descr="C:\Users\ЮрмановаПА\мд\улицы владимира\a_150c9f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393701" cy="117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409" y="5229200"/>
            <a:ext cx="1910087" cy="153446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64496" y="116632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ru-RU" i="1" dirty="0"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b="1" i="1" dirty="0">
                <a:ea typeface="Calibri" panose="020F0502020204030204" pitchFamily="34" charset="0"/>
                <a:cs typeface="Times New Roman" panose="02020603050405020304" pitchFamily="18" charset="0"/>
              </a:rPr>
              <a:t>Плохую</a:t>
            </a:r>
            <a:r>
              <a:rPr lang="ru-RU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ea typeface="Calibri" panose="020F0502020204030204" pitchFamily="34" charset="0"/>
                <a:cs typeface="Times New Roman" panose="02020603050405020304" pitchFamily="18" charset="0"/>
              </a:rPr>
              <a:t>власть</a:t>
            </a:r>
            <a:r>
              <a:rPr lang="ru-RU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ea typeface="Calibri" panose="020F0502020204030204" pitchFamily="34" charset="0"/>
                <a:cs typeface="Times New Roman" panose="02020603050405020304" pitchFamily="18" charset="0"/>
              </a:rPr>
              <a:t>выбирают</a:t>
            </a:r>
            <a:r>
              <a:rPr lang="ru-RU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ea typeface="Calibri" panose="020F0502020204030204" pitchFamily="34" charset="0"/>
                <a:cs typeface="Times New Roman" panose="02020603050405020304" pitchFamily="18" charset="0"/>
              </a:rPr>
              <a:t>хорошие</a:t>
            </a:r>
            <a:r>
              <a:rPr lang="ru-RU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ea typeface="Calibri" panose="020F0502020204030204" pitchFamily="34" charset="0"/>
                <a:cs typeface="Times New Roman" panose="02020603050405020304" pitchFamily="18" charset="0"/>
              </a:rPr>
              <a:t>люди</a:t>
            </a:r>
            <a:r>
              <a:rPr lang="ru-RU" i="1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ru-RU" sz="1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ru-RU" b="1" i="1" dirty="0">
                <a:ea typeface="Calibri" panose="020F0502020204030204" pitchFamily="34" charset="0"/>
                <a:cs typeface="Times New Roman" panose="02020603050405020304" pitchFamily="18" charset="0"/>
              </a:rPr>
              <a:t>которые</a:t>
            </a:r>
            <a:r>
              <a:rPr lang="ru-RU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ea typeface="Calibri" panose="020F0502020204030204" pitchFamily="34" charset="0"/>
                <a:cs typeface="Times New Roman" panose="02020603050405020304" pitchFamily="18" charset="0"/>
              </a:rPr>
              <a:t>не</a:t>
            </a:r>
            <a:r>
              <a:rPr lang="ru-RU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ea typeface="Calibri" panose="020F0502020204030204" pitchFamily="34" charset="0"/>
                <a:cs typeface="Times New Roman" panose="02020603050405020304" pitchFamily="18" charset="0"/>
              </a:rPr>
              <a:t>ходят</a:t>
            </a:r>
            <a:r>
              <a:rPr lang="ru-RU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ru-RU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ea typeface="Calibri" panose="020F0502020204030204" pitchFamily="34" charset="0"/>
                <a:cs typeface="Times New Roman" panose="02020603050405020304" pitchFamily="18" charset="0"/>
              </a:rPr>
              <a:t>выборы</a:t>
            </a:r>
            <a:r>
              <a:rPr lang="ru-RU" i="1" dirty="0"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ru-RU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b="1" i="1" dirty="0"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 Черчилль</a:t>
            </a:r>
            <a:r>
              <a:rPr lang="ru-RU" i="1" dirty="0"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1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68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6085"/>
            <a:ext cx="4032447" cy="1872208"/>
          </a:xfrm>
        </p:spPr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Какие </a:t>
            </a:r>
            <a:r>
              <a:rPr lang="ru-RU" b="1" dirty="0"/>
              <a:t>последние выборы состоялись во Владимирской области</a:t>
            </a:r>
            <a:r>
              <a:rPr lang="ru-RU" b="1" dirty="0" smtClean="0"/>
              <a:t>?</a:t>
            </a:r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234962883"/>
              </p:ext>
            </p:extLst>
          </p:nvPr>
        </p:nvGraphicFramePr>
        <p:xfrm>
          <a:off x="4211960" y="0"/>
          <a:ext cx="4680520" cy="3271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5233064" y="4005064"/>
            <a:ext cx="3587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Когда </a:t>
            </a:r>
            <a:r>
              <a:rPr lang="ru-RU" sz="2400" b="1" dirty="0"/>
              <a:t>ближайшие выборы в Российской Федерации?</a:t>
            </a: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929066716"/>
              </p:ext>
            </p:extLst>
          </p:nvPr>
        </p:nvGraphicFramePr>
        <p:xfrm>
          <a:off x="179513" y="3429000"/>
          <a:ext cx="4680520" cy="3271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661248"/>
            <a:ext cx="1316062" cy="10572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1"/>
          <a:stretch/>
        </p:blipFill>
        <p:spPr>
          <a:xfrm>
            <a:off x="755576" y="2060848"/>
            <a:ext cx="2403226" cy="123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849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332656"/>
            <a:ext cx="7745505" cy="3877815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Считаете </a:t>
            </a:r>
            <a:r>
              <a:rPr lang="ru-RU" b="1" dirty="0"/>
              <a:t>ли Вы, что право голосовать на выборах влияет на формирование власти?</a:t>
            </a:r>
            <a:endParaRPr lang="ru-RU" dirty="0"/>
          </a:p>
          <a:p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908059201"/>
              </p:ext>
            </p:extLst>
          </p:nvPr>
        </p:nvGraphicFramePr>
        <p:xfrm>
          <a:off x="0" y="1268760"/>
          <a:ext cx="4680520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Объект 1"/>
          <p:cNvSpPr txBox="1">
            <a:spLocks/>
          </p:cNvSpPr>
          <p:nvPr/>
        </p:nvSpPr>
        <p:spPr>
          <a:xfrm>
            <a:off x="1547665" y="2780928"/>
            <a:ext cx="7488832" cy="4077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ru-RU" dirty="0" smtClean="0"/>
          </a:p>
          <a:p>
            <a:pPr marL="0" indent="0">
              <a:buFont typeface="Wingdings" pitchFamily="2" charset="2"/>
              <a:buNone/>
            </a:pPr>
            <a:endParaRPr lang="ru-RU" dirty="0"/>
          </a:p>
          <a:p>
            <a:pPr marL="0" indent="0">
              <a:buFont typeface="Wingdings" pitchFamily="2" charset="2"/>
              <a:buNone/>
            </a:pPr>
            <a:endParaRPr lang="ru-RU" dirty="0" smtClean="0"/>
          </a:p>
          <a:p>
            <a:pPr marL="0" indent="0">
              <a:buFont typeface="Wingdings" pitchFamily="2" charset="2"/>
              <a:buNone/>
            </a:pPr>
            <a:endParaRPr lang="ru-RU" dirty="0"/>
          </a:p>
          <a:p>
            <a:pPr marL="0" indent="0">
              <a:buFont typeface="Wingdings" pitchFamily="2" charset="2"/>
              <a:buNone/>
            </a:pPr>
            <a:endParaRPr lang="ru-RU" dirty="0" smtClean="0"/>
          </a:p>
          <a:p>
            <a:pPr marL="0" indent="0">
              <a:buFont typeface="Wingdings" pitchFamily="2" charset="2"/>
              <a:buNone/>
            </a:pPr>
            <a:endParaRPr lang="ru-RU" dirty="0"/>
          </a:p>
          <a:p>
            <a:pPr marL="0" indent="0" algn="r">
              <a:buNone/>
            </a:pPr>
            <a:endParaRPr lang="ru-RU" b="1" dirty="0" smtClean="0"/>
          </a:p>
          <a:p>
            <a:pPr marL="0" indent="0" algn="r">
              <a:buNone/>
            </a:pPr>
            <a:r>
              <a:rPr lang="ru-RU" b="1" dirty="0" smtClean="0"/>
              <a:t>Изучаете </a:t>
            </a:r>
            <a:r>
              <a:rPr lang="ru-RU" b="1" dirty="0"/>
              <a:t>ли Вы предвыборные агитационные материалы?</a:t>
            </a:r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24068445"/>
              </p:ext>
            </p:extLst>
          </p:nvPr>
        </p:nvGraphicFramePr>
        <p:xfrm>
          <a:off x="4612650" y="2348880"/>
          <a:ext cx="468052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24" y="5517232"/>
            <a:ext cx="1316062" cy="10572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393" y="700335"/>
            <a:ext cx="1547664" cy="154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968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2248347"/>
            <a:ext cx="9036495" cy="44210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Реализация </a:t>
            </a:r>
            <a:r>
              <a:rPr lang="ru-RU" dirty="0"/>
              <a:t>проекта осуществляется в соответствии с пунктом 4  «Основные направления работы по реализации Молодежной электоральной концепции» (Правовое просвещение молодых избирателей) Молодежной электоральной концепции, утвержденной постановлением Центральной избирательной комиссии Российской Федерации от 12 марта 2014 года N </a:t>
            </a:r>
            <a:r>
              <a:rPr lang="ru-RU" dirty="0" smtClean="0"/>
              <a:t>221/1429-6: </a:t>
            </a:r>
            <a:r>
              <a:rPr lang="ru-RU" dirty="0"/>
              <a:t>«…проведение деловых игр, фестивалей, конкурсов, викторин, заседаний "круглых столов", экскурсий и дней открытых дверей в избирательных комиссиях, выборов председателей студенческих советов и т.п.»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756263" cy="1054250"/>
          </a:xfrm>
        </p:spPr>
        <p:txBody>
          <a:bodyPr/>
          <a:lstStyle/>
          <a:p>
            <a:r>
              <a:rPr lang="ru-RU" dirty="0" smtClean="0"/>
              <a:t>Механизм реализации проекта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3929"/>
            <a:ext cx="1316062" cy="10572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980728"/>
            <a:ext cx="1926332" cy="120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304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42101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1. Разработка Положения о выборах.</a:t>
            </a:r>
          </a:p>
          <a:p>
            <a:pPr algn="just"/>
            <a:r>
              <a:rPr lang="ru-RU" dirty="0" smtClean="0"/>
              <a:t>2. Создание Избирательной комиссии.</a:t>
            </a:r>
          </a:p>
          <a:p>
            <a:pPr algn="just"/>
            <a:r>
              <a:rPr lang="ru-RU" dirty="0" smtClean="0"/>
              <a:t>3. Прием заявлений и необходимых документов от кандидатов. Регистрация кандидатов. </a:t>
            </a:r>
          </a:p>
          <a:p>
            <a:pPr algn="just"/>
            <a:r>
              <a:rPr lang="ru-RU" dirty="0" smtClean="0"/>
              <a:t>4. Организация предвыборной кампании.</a:t>
            </a:r>
          </a:p>
          <a:p>
            <a:pPr algn="just"/>
            <a:r>
              <a:rPr lang="ru-RU" dirty="0" smtClean="0"/>
              <a:t>5. Подготовка избирательных пунктов для проведения выборов.</a:t>
            </a:r>
          </a:p>
          <a:p>
            <a:pPr algn="just"/>
            <a:r>
              <a:rPr lang="ru-RU" dirty="0" smtClean="0"/>
              <a:t>6. Подготовка документации для проведения выборов (списки регистрации избирателей, бюллетени, бланки протоколов и т.д.)</a:t>
            </a:r>
          </a:p>
          <a:p>
            <a:pPr algn="just"/>
            <a:r>
              <a:rPr lang="ru-RU" dirty="0" smtClean="0"/>
              <a:t>7. Организация процедуры выборов.</a:t>
            </a:r>
          </a:p>
          <a:p>
            <a:pPr algn="just"/>
            <a:r>
              <a:rPr lang="ru-RU" dirty="0" smtClean="0"/>
              <a:t>8. Подведение итогов: подсчет голосов, оформление итогов документации.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668299"/>
            <a:ext cx="8180840" cy="1054250"/>
          </a:xfrm>
        </p:spPr>
        <p:txBody>
          <a:bodyPr/>
          <a:lstStyle/>
          <a:p>
            <a:r>
              <a:rPr lang="ru-RU" dirty="0" smtClean="0"/>
              <a:t>Этапы реализации </a:t>
            </a:r>
            <a:br>
              <a:rPr lang="ru-RU" dirty="0" smtClean="0"/>
            </a:br>
            <a:r>
              <a:rPr lang="ru-RU" dirty="0" smtClean="0"/>
              <a:t>проекта </a:t>
            </a:r>
            <a:br>
              <a:rPr lang="ru-RU" dirty="0" smtClean="0"/>
            </a:b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3929"/>
            <a:ext cx="1316062" cy="10572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334" y="1196751"/>
            <a:ext cx="2464097" cy="155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62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2792633" cy="3877815"/>
          </a:xfrm>
        </p:spPr>
        <p:txBody>
          <a:bodyPr/>
          <a:lstStyle/>
          <a:p>
            <a:r>
              <a:rPr lang="ru-RU" dirty="0" smtClean="0"/>
              <a:t>Кандидаты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584176"/>
          </a:xfrm>
        </p:spPr>
        <p:txBody>
          <a:bodyPr/>
          <a:lstStyle/>
          <a:p>
            <a:r>
              <a:rPr lang="ru-RU" sz="2800" b="1" dirty="0" smtClean="0"/>
              <a:t>Выборы </a:t>
            </a:r>
            <a:r>
              <a:rPr lang="ru-RU" sz="2800" b="1" dirty="0"/>
              <a:t>Студенческого совета Владимирского филиала ФГОБУ ВО «Финансовый университет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при </a:t>
            </a:r>
            <a:r>
              <a:rPr lang="ru-RU" sz="2800" b="1" dirty="0"/>
              <a:t>Правительстве РФ»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73820"/>
            <a:ext cx="1253635" cy="16396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4" r="-2"/>
          <a:stretch/>
        </p:blipFill>
        <p:spPr>
          <a:xfrm>
            <a:off x="145268" y="4903959"/>
            <a:ext cx="1837398" cy="15501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3" r="27335" b="12274"/>
          <a:stretch/>
        </p:blipFill>
        <p:spPr>
          <a:xfrm>
            <a:off x="1884336" y="2773937"/>
            <a:ext cx="1391520" cy="1663175"/>
          </a:xfrm>
          <a:prstGeom prst="rect">
            <a:avLst/>
          </a:prstGeom>
        </p:spPr>
      </p:pic>
      <p:sp>
        <p:nvSpPr>
          <p:cNvPr id="9" name="Объект 1"/>
          <p:cNvSpPr txBox="1">
            <a:spLocks/>
          </p:cNvSpPr>
          <p:nvPr/>
        </p:nvSpPr>
        <p:spPr>
          <a:xfrm>
            <a:off x="6132907" y="2060848"/>
            <a:ext cx="3314217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Предвыборная агитация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565" y="3745282"/>
            <a:ext cx="2948172" cy="1980799"/>
          </a:xfrm>
          <a:prstGeom prst="rect">
            <a:avLst/>
          </a:prstGeom>
        </p:spPr>
      </p:pic>
      <p:sp>
        <p:nvSpPr>
          <p:cNvPr id="11" name="Объект 1"/>
          <p:cNvSpPr txBox="1">
            <a:spLocks/>
          </p:cNvSpPr>
          <p:nvPr/>
        </p:nvSpPr>
        <p:spPr>
          <a:xfrm>
            <a:off x="3723583" y="4139947"/>
            <a:ext cx="3314217" cy="1967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Избирательная комиссия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828" y="2145465"/>
            <a:ext cx="2440039" cy="162803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091" y="5161555"/>
            <a:ext cx="2322451" cy="154958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30"/>
          <a:stretch/>
        </p:blipFill>
        <p:spPr>
          <a:xfrm>
            <a:off x="2085518" y="4551936"/>
            <a:ext cx="1748868" cy="194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848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8" y="2248347"/>
            <a:ext cx="5073674" cy="2332781"/>
          </a:xfrm>
        </p:spPr>
        <p:txBody>
          <a:bodyPr>
            <a:normAutofit/>
          </a:bodyPr>
          <a:lstStyle/>
          <a:p>
            <a:r>
              <a:rPr lang="ru-RU" b="1" u="sng" dirty="0" smtClean="0"/>
              <a:t>2 избирательных участка:  </a:t>
            </a:r>
          </a:p>
          <a:p>
            <a:pPr marL="0" indent="0">
              <a:buNone/>
            </a:pPr>
            <a:r>
              <a:rPr lang="ru-RU" dirty="0" smtClean="0"/>
              <a:t>г</a:t>
            </a:r>
            <a:r>
              <a:rPr lang="ru-RU" dirty="0"/>
              <a:t>. Владимир (высшее образование) и г. Юрьев-Польский (среднее образование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94789" y="472320"/>
            <a:ext cx="7756263" cy="1054250"/>
          </a:xfrm>
        </p:spPr>
        <p:txBody>
          <a:bodyPr/>
          <a:lstStyle/>
          <a:p>
            <a:r>
              <a:rPr lang="ru-RU" dirty="0" smtClean="0"/>
              <a:t>Результаты выборов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921" y="1988840"/>
            <a:ext cx="3379657" cy="24116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3936839"/>
            <a:ext cx="1944216" cy="29211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6" y="-6813"/>
            <a:ext cx="2667235" cy="1779629"/>
          </a:xfrm>
          <a:prstGeom prst="rect">
            <a:avLst/>
          </a:prstGeom>
        </p:spPr>
      </p:pic>
      <p:sp>
        <p:nvSpPr>
          <p:cNvPr id="10" name="Объект 1"/>
          <p:cNvSpPr txBox="1">
            <a:spLocks/>
          </p:cNvSpPr>
          <p:nvPr/>
        </p:nvSpPr>
        <p:spPr>
          <a:xfrm>
            <a:off x="2355045" y="4136514"/>
            <a:ext cx="5073674" cy="2332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ru-RU" b="1" u="sng" dirty="0" smtClean="0"/>
              <a:t>12 кандидатов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b="1" u="sng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b="1" u="sng" dirty="0" smtClean="0"/>
              <a:t>193 избирателя  </a:t>
            </a:r>
          </a:p>
          <a:p>
            <a:pPr marL="0" indent="0">
              <a:buNone/>
            </a:pPr>
            <a:r>
              <a:rPr lang="ru-RU" b="1" u="sng" dirty="0" smtClean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u="sng" dirty="0" smtClean="0"/>
              <a:t>Явка 77 %    </a:t>
            </a:r>
            <a:r>
              <a:rPr lang="ru-RU" dirty="0" smtClean="0"/>
              <a:t> </a:t>
            </a:r>
          </a:p>
          <a:p>
            <a:pPr marL="0" indent="0">
              <a:buFont typeface="Wingdings" pitchFamily="2" charset="2"/>
              <a:buNone/>
            </a:pP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649" y="4581128"/>
            <a:ext cx="2731168" cy="204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669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1389"/>
            <a:ext cx="1403648" cy="1464972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7" y="2248347"/>
            <a:ext cx="8049216" cy="387781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Участие </a:t>
            </a:r>
            <a:r>
              <a:rPr lang="ru-RU" dirty="0"/>
              <a:t>в проекте даст молодежи возможность для самоутверждения в рамках правомерного поведения, самоопределения путем формирования у активной жизненной позиции, своевременной и конструктивной социализации как важнейшего интеллектуального качества будущего гражданина.</a:t>
            </a:r>
          </a:p>
          <a:p>
            <a:pPr algn="just"/>
            <a:r>
              <a:rPr lang="ru-RU" dirty="0"/>
              <a:t>Проект научит применять современные технологии обучения и информирования молодых граждан Российской Федерации, принимающих участие в наблюдении за проведением голосования, подсчетом голосов и иной деятельностью избирательных комиссий в ходе подготовки и проведения выборов.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620688"/>
            <a:ext cx="8025890" cy="1490692"/>
          </a:xfrm>
        </p:spPr>
        <p:txBody>
          <a:bodyPr/>
          <a:lstStyle/>
          <a:p>
            <a:r>
              <a:rPr lang="ru-RU" sz="4000" b="1" dirty="0"/>
              <a:t>Предполагаемые конечные результаты, их социальная значимость</a:t>
            </a:r>
            <a:r>
              <a:rPr lang="ru-RU" sz="4400" dirty="0"/>
              <a:t/>
            </a:r>
            <a:br>
              <a:rPr lang="ru-RU" sz="4400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734501"/>
            <a:ext cx="1316062" cy="105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13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  <p:pic>
        <p:nvPicPr>
          <p:cNvPr id="4" name="Picture 2" descr="C:\Users\ЮрмановаПА\мд\улицы владимира\a_150c9f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4"/>
            <a:ext cx="1689448" cy="142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501008"/>
            <a:ext cx="2520280" cy="202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3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060" y="5013176"/>
            <a:ext cx="2539256" cy="1904442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1381" t="5600" r="33660" b="45408"/>
          <a:stretch/>
        </p:blipFill>
        <p:spPr>
          <a:xfrm>
            <a:off x="126939" y="2202688"/>
            <a:ext cx="4341816" cy="309634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332656"/>
            <a:ext cx="7756263" cy="1054250"/>
          </a:xfrm>
        </p:spPr>
        <p:txBody>
          <a:bodyPr/>
          <a:lstStyle/>
          <a:p>
            <a:r>
              <a:rPr lang="ru-RU" dirty="0" smtClean="0"/>
              <a:t>Молодежь и выборы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139327"/>
            <a:ext cx="3707480" cy="20869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800200" cy="1800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583" y="4437112"/>
            <a:ext cx="2808312" cy="210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39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" y="1628800"/>
            <a:ext cx="5486650" cy="3240360"/>
          </a:xfrm>
        </p:spPr>
        <p:txBody>
          <a:bodyPr>
            <a:normAutofit/>
          </a:bodyPr>
          <a:lstStyle/>
          <a:p>
            <a:pPr algn="just"/>
            <a:endParaRPr lang="ru-RU" b="1" dirty="0" smtClean="0">
              <a:solidFill>
                <a:srgbClr val="FF0000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Цели </a:t>
            </a:r>
            <a:r>
              <a:rPr lang="ru-RU" sz="2000" b="1" dirty="0">
                <a:solidFill>
                  <a:srgbClr val="FF0000"/>
                </a:solidFill>
              </a:rPr>
              <a:t>проекта: 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rgbClr val="002060"/>
                </a:solidFill>
              </a:rPr>
              <a:t>1) привлечение внимания молодежи к избирательному процессу;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rgbClr val="002060"/>
                </a:solidFill>
              </a:rPr>
              <a:t>2) популяризация среди молодых людей важности процесса выборов </a:t>
            </a:r>
            <a:r>
              <a:rPr lang="ru-RU" sz="2000" dirty="0" smtClean="0">
                <a:solidFill>
                  <a:srgbClr val="002060"/>
                </a:solidFill>
              </a:rPr>
              <a:t>и </a:t>
            </a:r>
            <a:r>
              <a:rPr lang="ru-RU" sz="2000" dirty="0">
                <a:solidFill>
                  <a:srgbClr val="002060"/>
                </a:solidFill>
              </a:rPr>
              <a:t>необходимости участия в них.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46520" y="103053"/>
            <a:ext cx="7756263" cy="1669763"/>
          </a:xfrm>
        </p:spPr>
        <p:txBody>
          <a:bodyPr/>
          <a:lstStyle/>
          <a:p>
            <a:r>
              <a:rPr lang="ru-RU" b="1" dirty="0" smtClean="0"/>
              <a:t>Цели и задачи проекта</a:t>
            </a:r>
            <a:br>
              <a:rPr lang="ru-RU" b="1" dirty="0" smtClean="0"/>
            </a:br>
            <a:r>
              <a:rPr lang="ru-RU" sz="1600" dirty="0"/>
              <a:t>Проект предусматривает проведение выборов молодежных органов самоуправления в учреждениях начального, среднего профессионального и высшего образования, а также в молодежных объединениях и организациях.</a:t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3929"/>
            <a:ext cx="1316062" cy="1057255"/>
          </a:xfrm>
          <a:prstGeom prst="rect">
            <a:avLst/>
          </a:prstGeom>
        </p:spPr>
      </p:pic>
      <p:sp>
        <p:nvSpPr>
          <p:cNvPr id="12" name="Объект 1"/>
          <p:cNvSpPr txBox="1">
            <a:spLocks/>
          </p:cNvSpPr>
          <p:nvPr/>
        </p:nvSpPr>
        <p:spPr>
          <a:xfrm>
            <a:off x="107504" y="4018644"/>
            <a:ext cx="8738051" cy="23762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Задачи проекта: </a:t>
            </a:r>
          </a:p>
          <a:p>
            <a:pPr marL="0" indent="0" algn="just">
              <a:buFont typeface="Wingdings" pitchFamily="2" charset="2"/>
              <a:buNone/>
            </a:pPr>
            <a:r>
              <a:rPr lang="ru-RU" dirty="0" smtClean="0">
                <a:solidFill>
                  <a:srgbClr val="002060"/>
                </a:solidFill>
              </a:rPr>
              <a:t>1) </a:t>
            </a:r>
            <a:r>
              <a:rPr lang="ru-RU" dirty="0" smtClean="0">
                <a:solidFill>
                  <a:srgbClr val="002060"/>
                </a:solidFill>
              </a:rPr>
              <a:t>проведение выборов </a:t>
            </a:r>
            <a:r>
              <a:rPr lang="ru-RU" dirty="0" smtClean="0">
                <a:solidFill>
                  <a:srgbClr val="002060"/>
                </a:solidFill>
              </a:rPr>
              <a:t>на уровне учебных </a:t>
            </a:r>
            <a:r>
              <a:rPr lang="ru-RU" dirty="0" smtClean="0">
                <a:solidFill>
                  <a:srgbClr val="002060"/>
                </a:solidFill>
              </a:rPr>
              <a:t>заведений, а также в молодежных организациях и объединениях;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 algn="just">
              <a:buFont typeface="Wingdings" pitchFamily="2" charset="2"/>
              <a:buNone/>
            </a:pPr>
            <a:r>
              <a:rPr lang="ru-RU" dirty="0" smtClean="0">
                <a:solidFill>
                  <a:srgbClr val="002060"/>
                </a:solidFill>
              </a:rPr>
              <a:t>2) вовлечение молодежи в организацию предвыборной кампании и самой процедуры выборов.</a:t>
            </a:r>
          </a:p>
          <a:p>
            <a:endParaRPr lang="ru-RU" dirty="0"/>
          </a:p>
        </p:txBody>
      </p:sp>
      <p:pic>
        <p:nvPicPr>
          <p:cNvPr id="13" name="Объект 3" descr="C:\Users\ЮрмановаПА\Downloads\image007_2_version.gif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867" y="2132856"/>
            <a:ext cx="3616133" cy="2448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2821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3414004"/>
              </p:ext>
            </p:extLst>
          </p:nvPr>
        </p:nvGraphicFramePr>
        <p:xfrm>
          <a:off x="395536" y="2060847"/>
          <a:ext cx="8352928" cy="47628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36874"/>
                <a:gridCol w="2216054"/>
              </a:tblGrid>
              <a:tr h="3035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Этап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04" marR="55404" marT="0" marB="0">
                    <a:solidFill>
                      <a:schemeClr val="accent1">
                        <a:lumMod val="75000"/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Срок реализации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04" marR="55404" marT="0" marB="0">
                    <a:solidFill>
                      <a:schemeClr val="accent1">
                        <a:lumMod val="75000"/>
                        <a:alpha val="24000"/>
                      </a:schemeClr>
                    </a:solidFill>
                  </a:tcPr>
                </a:tc>
              </a:tr>
              <a:tr h="64349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1. Проведение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социологического опроса на тему заинтересованности молодежи в избирательном процессе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04" marR="55404" marT="0" marB="0">
                    <a:solidFill>
                      <a:schemeClr val="accent1">
                        <a:lumMod val="75000"/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январь-июнь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2016 г.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04" marR="55404" marT="0" marB="0">
                    <a:solidFill>
                      <a:schemeClr val="accent1">
                        <a:lumMod val="75000"/>
                        <a:alpha val="24000"/>
                      </a:schemeClr>
                    </a:solidFill>
                  </a:tcPr>
                </a:tc>
              </a:tr>
              <a:tr h="42108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Разработка методических рекомендаций по проведению выборов</a:t>
                      </a:r>
                      <a:endParaRPr lang="ru-RU" sz="14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04" marR="55404" marT="0" marB="0">
                    <a:solidFill>
                      <a:schemeClr val="accent1">
                        <a:lumMod val="75000"/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май-июль 2016 г.</a:t>
                      </a:r>
                      <a:endParaRPr lang="ru-RU" sz="1050" b="1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2016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г.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04" marR="55404" marT="0" marB="0">
                    <a:solidFill>
                      <a:schemeClr val="accent1">
                        <a:lumMod val="75000"/>
                        <a:alpha val="24000"/>
                      </a:schemeClr>
                    </a:solidFill>
                  </a:tcPr>
                </a:tc>
              </a:tr>
              <a:tr h="5494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Подготовка списка участников проекта</a:t>
                      </a:r>
                    </a:p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04" marR="55404" marT="0" marB="0">
                    <a:solidFill>
                      <a:schemeClr val="accent1">
                        <a:lumMod val="75000"/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июль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2016 г.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04" marR="55404" marT="0" marB="0">
                    <a:solidFill>
                      <a:schemeClr val="accent1">
                        <a:lumMod val="75000"/>
                        <a:alpha val="24000"/>
                      </a:schemeClr>
                    </a:solidFill>
                  </a:tcPr>
                </a:tc>
              </a:tr>
              <a:tr h="6391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Встреча с организационными комитетами выборных органов участников проекта</a:t>
                      </a:r>
                      <a:endParaRPr lang="ru-RU" sz="14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04" marR="55404" marT="0" marB="0">
                    <a:solidFill>
                      <a:schemeClr val="accent1">
                        <a:lumMod val="75000"/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август 2016 г.</a:t>
                      </a:r>
                      <a:endParaRPr lang="ru-RU" sz="1050" b="1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04" marR="55404" marT="0" marB="0">
                    <a:solidFill>
                      <a:schemeClr val="accent1">
                        <a:lumMod val="75000"/>
                        <a:alpha val="24000"/>
                      </a:schemeClr>
                    </a:solidFill>
                  </a:tcPr>
                </a:tc>
              </a:tr>
              <a:tr h="1318981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Проведение выборов молодежных органов самоуправления в учреждениях начального, среднего профессионального и высшего образования, а также в молодежных объединениях и организациях</a:t>
                      </a:r>
                      <a:endParaRPr lang="ru-RU" sz="14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04" marR="55404" marT="0" marB="0">
                    <a:solidFill>
                      <a:schemeClr val="accent1">
                        <a:lumMod val="75000"/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сентябрь-декабрь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2016 г.</a:t>
                      </a:r>
                      <a:endParaRPr lang="ru-RU" sz="1050" b="1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04" marR="55404" marT="0" marB="0">
                    <a:solidFill>
                      <a:schemeClr val="accent1">
                        <a:lumMod val="75000"/>
                        <a:alpha val="24000"/>
                      </a:schemeClr>
                    </a:solidFill>
                  </a:tcPr>
                </a:tc>
              </a:tr>
              <a:tr h="639130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Подведение итогов в формате общей конференции. Награждение участников проекта.</a:t>
                      </a:r>
                      <a:endParaRPr lang="ru-RU" sz="14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04" marR="55404" marT="0" marB="0">
                    <a:solidFill>
                      <a:schemeClr val="accent1">
                        <a:lumMod val="75000"/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декабря 2016 г.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04" marR="55404" marT="0" marB="0">
                    <a:solidFill>
                      <a:schemeClr val="accent1">
                        <a:lumMod val="75000"/>
                        <a:alpha val="24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692696"/>
            <a:ext cx="7756263" cy="1054250"/>
          </a:xfrm>
        </p:spPr>
        <p:txBody>
          <a:bodyPr/>
          <a:lstStyle/>
          <a:p>
            <a:pPr lvl="0"/>
            <a:r>
              <a:rPr lang="ru-RU" altLang="ru-RU" sz="3600" b="1" dirty="0"/>
              <a:t>Основные этапы и сроки реализации </a:t>
            </a:r>
            <a:r>
              <a:rPr lang="ru-RU" altLang="ru-RU" sz="3600" b="1" dirty="0" smtClean="0"/>
              <a:t>проекта </a:t>
            </a:r>
            <a:br>
              <a:rPr lang="ru-RU" altLang="ru-RU" sz="3600" b="1" dirty="0" smtClean="0"/>
            </a:br>
            <a:r>
              <a:rPr lang="ru-RU" altLang="ru-RU" sz="3600" b="1" dirty="0" smtClean="0"/>
              <a:t>для организаторов проекта</a:t>
            </a:r>
            <a:r>
              <a:rPr lang="ru-RU" altLang="ru-RU" sz="6600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ru-RU" altLang="ru-RU" sz="66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3929"/>
            <a:ext cx="1316062" cy="105725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89353"/>
            <a:ext cx="1496563" cy="100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978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7549122"/>
              </p:ext>
            </p:extLst>
          </p:nvPr>
        </p:nvGraphicFramePr>
        <p:xfrm>
          <a:off x="446942" y="1916835"/>
          <a:ext cx="8064897" cy="50338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25258"/>
                <a:gridCol w="2139639"/>
              </a:tblGrid>
              <a:tr h="3560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Этап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04" marR="55404" marT="0" marB="0">
                    <a:solidFill>
                      <a:schemeClr val="accent1">
                        <a:lumMod val="75000"/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Срок реализации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04" marR="55404" marT="0" marB="0">
                    <a:solidFill>
                      <a:schemeClr val="accent1">
                        <a:lumMod val="75000"/>
                        <a:alpha val="24000"/>
                      </a:schemeClr>
                    </a:solidFill>
                  </a:tcPr>
                </a:tc>
              </a:tr>
              <a:tr h="35608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Подготовительный этап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04" marR="55404" marT="0" marB="0">
                    <a:solidFill>
                      <a:schemeClr val="accent1">
                        <a:lumMod val="75000"/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июль-сентябрь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2016 г.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04" marR="55404" marT="0" marB="0">
                    <a:solidFill>
                      <a:schemeClr val="accent1">
                        <a:lumMod val="75000"/>
                        <a:alpha val="24000"/>
                      </a:schemeClr>
                    </a:solidFill>
                  </a:tcPr>
                </a:tc>
              </a:tr>
              <a:tr h="36209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1) Подготовка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списка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участников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проекта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04" marR="55404" marT="0" marB="0">
                    <a:solidFill>
                      <a:schemeClr val="accent1">
                        <a:lumMod val="75000"/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июль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2016 г.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04" marR="55404" marT="0" marB="0">
                    <a:solidFill>
                      <a:schemeClr val="accent1">
                        <a:lumMod val="75000"/>
                        <a:alpha val="24000"/>
                      </a:schemeClr>
                    </a:solidFill>
                  </a:tcPr>
                </a:tc>
              </a:tr>
              <a:tr h="35608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2) Определение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выборного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органа 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04" marR="55404" marT="0" marB="0">
                    <a:solidFill>
                      <a:schemeClr val="accent1">
                        <a:lumMod val="75000"/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июль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2016 г.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04" marR="55404" marT="0" marB="0">
                    <a:solidFill>
                      <a:schemeClr val="accent1">
                        <a:lumMod val="75000"/>
                        <a:alpha val="24000"/>
                      </a:schemeClr>
                    </a:solidFill>
                  </a:tcPr>
                </a:tc>
              </a:tr>
              <a:tr h="35608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3) Разработка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Положения о выборах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04" marR="55404" marT="0" marB="0">
                    <a:solidFill>
                      <a:schemeClr val="accent1">
                        <a:lumMod val="75000"/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июль-август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2016 г.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04" marR="55404" marT="0" marB="0">
                    <a:solidFill>
                      <a:schemeClr val="accent1">
                        <a:lumMod val="75000"/>
                        <a:alpha val="24000"/>
                      </a:schemeClr>
                    </a:solidFill>
                  </a:tcPr>
                </a:tc>
              </a:tr>
              <a:tr h="75481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4) Создание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рабочей группы для организации и проведения выборов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04" marR="55404" marT="0" marB="0">
                    <a:solidFill>
                      <a:schemeClr val="accent1">
                        <a:lumMod val="75000"/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август 2016 г.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04" marR="55404" marT="0" marB="0">
                    <a:solidFill>
                      <a:schemeClr val="accent1">
                        <a:lumMod val="75000"/>
                        <a:alpha val="24000"/>
                      </a:schemeClr>
                    </a:solidFill>
                  </a:tcPr>
                </a:tc>
              </a:tr>
              <a:tr h="35608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Практический (для каждого участника проекта)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04" marR="55404" marT="0" marB="0">
                    <a:solidFill>
                      <a:schemeClr val="accent1">
                        <a:lumMod val="75000"/>
                        <a:alpha val="24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сентябрь-декабрь 2016 г.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04" marR="55404" marT="0" marB="0">
                    <a:solidFill>
                      <a:schemeClr val="accent1">
                        <a:lumMod val="75000"/>
                        <a:alpha val="24000"/>
                      </a:schemeClr>
                    </a:solidFill>
                  </a:tcPr>
                </a:tc>
              </a:tr>
              <a:tr h="35608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1) Создание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Избирательной комиссии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04" marR="55404" marT="0" marB="0">
                    <a:solidFill>
                      <a:schemeClr val="accent1">
                        <a:lumMod val="75000"/>
                        <a:alpha val="24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608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2) Регистрация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кандидатов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04" marR="55404" marT="0" marB="0">
                    <a:solidFill>
                      <a:schemeClr val="accent1">
                        <a:lumMod val="75000"/>
                        <a:alpha val="24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608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3) Предвыборная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кампания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04" marR="55404" marT="0" marB="0">
                    <a:solidFill>
                      <a:schemeClr val="accent1">
                        <a:lumMod val="75000"/>
                        <a:alpha val="24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608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4) Реализации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процедуры выборов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04" marR="55404" marT="0" marB="0">
                    <a:solidFill>
                      <a:schemeClr val="accent1">
                        <a:lumMod val="75000"/>
                        <a:alpha val="24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608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5) Подсчет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голосов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04" marR="55404" marT="0" marB="0">
                    <a:solidFill>
                      <a:schemeClr val="accent1">
                        <a:lumMod val="75000"/>
                        <a:alpha val="24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608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6) Подведение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итогов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04" marR="55404" marT="0" marB="0">
                    <a:solidFill>
                      <a:schemeClr val="accent1">
                        <a:lumMod val="75000"/>
                        <a:alpha val="24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692696"/>
            <a:ext cx="7756263" cy="1054250"/>
          </a:xfrm>
        </p:spPr>
        <p:txBody>
          <a:bodyPr/>
          <a:lstStyle/>
          <a:p>
            <a:pPr lvl="0"/>
            <a:r>
              <a:rPr lang="ru-RU" altLang="ru-RU" sz="3600" b="1" dirty="0"/>
              <a:t>Основные этапы и сроки реализации </a:t>
            </a:r>
            <a:r>
              <a:rPr lang="ru-RU" altLang="ru-RU" sz="3600" b="1" dirty="0" smtClean="0"/>
              <a:t>проекта </a:t>
            </a:r>
            <a:br>
              <a:rPr lang="ru-RU" altLang="ru-RU" sz="3600" b="1" dirty="0" smtClean="0"/>
            </a:br>
            <a:r>
              <a:rPr lang="ru-RU" altLang="ru-RU" sz="3600" b="1" dirty="0" smtClean="0"/>
              <a:t>для участников проекта</a:t>
            </a:r>
            <a:r>
              <a:rPr lang="ru-RU" altLang="ru-RU" sz="6600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ru-RU" altLang="ru-RU" sz="66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3929"/>
            <a:ext cx="1316062" cy="10572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8"/>
          <a:stretch/>
        </p:blipFill>
        <p:spPr>
          <a:xfrm>
            <a:off x="7415808" y="0"/>
            <a:ext cx="1728192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760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465" y="2589419"/>
            <a:ext cx="1740948" cy="12385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288" y="0"/>
            <a:ext cx="1317712" cy="98828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690" y="790574"/>
            <a:ext cx="9036496" cy="1054250"/>
          </a:xfrm>
        </p:spPr>
        <p:txBody>
          <a:bodyPr/>
          <a:lstStyle/>
          <a:p>
            <a:r>
              <a:rPr lang="ru-RU" sz="3600" dirty="0" smtClean="0"/>
              <a:t>Социологический опрос </a:t>
            </a:r>
            <a:br>
              <a:rPr lang="ru-RU" sz="3600" dirty="0" smtClean="0"/>
            </a:br>
            <a:r>
              <a:rPr lang="ru-RU" sz="3600" dirty="0" smtClean="0"/>
              <a:t>«</a:t>
            </a:r>
            <a:r>
              <a:rPr lang="ru-RU" sz="3600" dirty="0"/>
              <a:t>Способы повышения электоральной активности жителей Владимирской области</a:t>
            </a:r>
            <a:r>
              <a:rPr lang="ru-RU" sz="3600" dirty="0" smtClean="0"/>
              <a:t>»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2010 год</a:t>
            </a:r>
            <a:endParaRPr lang="ru-RU" sz="3600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4"/>
          <a:srcRect l="30067" t="12342" r="28837" b="16863"/>
          <a:stretch/>
        </p:blipFill>
        <p:spPr bwMode="auto">
          <a:xfrm>
            <a:off x="94748" y="1844824"/>
            <a:ext cx="2860954" cy="39663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17241" t="10262" r="17241" b="13803"/>
          <a:stretch/>
        </p:blipFill>
        <p:spPr>
          <a:xfrm>
            <a:off x="2999113" y="3717032"/>
            <a:ext cx="3113651" cy="30317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/>
          <a:srcRect l="34768" t="16453" r="30464" b="16422"/>
          <a:stretch/>
        </p:blipFill>
        <p:spPr>
          <a:xfrm>
            <a:off x="6156176" y="1988840"/>
            <a:ext cx="2808312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071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380" t="21170" r="50000" b="10132"/>
          <a:stretch/>
        </p:blipFill>
        <p:spPr>
          <a:xfrm>
            <a:off x="179512" y="1628800"/>
            <a:ext cx="3312368" cy="471375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7" y="332656"/>
            <a:ext cx="8049216" cy="1054250"/>
          </a:xfrm>
        </p:spPr>
        <p:txBody>
          <a:bodyPr/>
          <a:lstStyle/>
          <a:p>
            <a:r>
              <a:rPr lang="ru-RU" dirty="0" smtClean="0"/>
              <a:t>Опрос Молодежной думы </a:t>
            </a:r>
            <a:r>
              <a:rPr lang="ru-RU" sz="4000" dirty="0" smtClean="0"/>
              <a:t>2016 год</a:t>
            </a:r>
            <a:endParaRPr lang="ru-RU" sz="4000" dirty="0"/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3995936" y="2204864"/>
            <a:ext cx="4608512" cy="4320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3200" dirty="0"/>
          </a:p>
          <a:p>
            <a:pPr algn="l"/>
            <a:endParaRPr lang="ru-RU" sz="3200" dirty="0" smtClean="0"/>
          </a:p>
          <a:p>
            <a:pPr algn="l"/>
            <a:endParaRPr lang="ru-RU" sz="3200" dirty="0"/>
          </a:p>
          <a:p>
            <a:pPr algn="l"/>
            <a:endParaRPr lang="ru-RU" sz="3200" dirty="0" smtClean="0"/>
          </a:p>
          <a:p>
            <a:pPr algn="l"/>
            <a:endParaRPr lang="ru-RU" sz="3200" dirty="0"/>
          </a:p>
          <a:p>
            <a:pPr algn="l"/>
            <a:endParaRPr lang="ru-RU" sz="3200" dirty="0" smtClean="0"/>
          </a:p>
          <a:p>
            <a:pPr algn="l"/>
            <a:endParaRPr lang="ru-RU" sz="3200" dirty="0"/>
          </a:p>
          <a:p>
            <a:pPr algn="l"/>
            <a:endParaRPr lang="ru-RU" sz="32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829256"/>
              </p:ext>
            </p:extLst>
          </p:nvPr>
        </p:nvGraphicFramePr>
        <p:xfrm>
          <a:off x="3834613" y="1628800"/>
          <a:ext cx="4799856" cy="3848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9928"/>
                <a:gridCol w="2399928"/>
              </a:tblGrid>
              <a:tr h="13433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Категория респондентов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Обучающиеся учебных заведений Владимирской</a:t>
                      </a:r>
                      <a:r>
                        <a:rPr lang="ru-RU" sz="1800" baseline="0" dirty="0" smtClean="0"/>
                        <a:t> области</a:t>
                      </a:r>
                      <a:endParaRPr lang="ru-RU" dirty="0"/>
                    </a:p>
                  </a:txBody>
                  <a:tcPr/>
                </a:tc>
              </a:tr>
              <a:tr h="452542">
                <a:tc>
                  <a:txBody>
                    <a:bodyPr/>
                    <a:lstStyle/>
                    <a:p>
                      <a:r>
                        <a:rPr lang="ru-RU" dirty="0" smtClean="0"/>
                        <a:t>Возраст респондентов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 15 до 30</a:t>
                      </a:r>
                      <a:r>
                        <a:rPr lang="ru-RU" baseline="0" dirty="0" smtClean="0"/>
                        <a:t> лет</a:t>
                      </a:r>
                      <a:endParaRPr lang="ru-RU" dirty="0"/>
                    </a:p>
                  </a:txBody>
                  <a:tcPr/>
                </a:tc>
              </a:tr>
              <a:tr h="452542"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вопросов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</a:tr>
              <a:tr h="1600153">
                <a:tc>
                  <a:txBody>
                    <a:bodyPr/>
                    <a:lstStyle/>
                    <a:p>
                      <a:r>
                        <a:rPr lang="ru-RU" dirty="0" smtClean="0"/>
                        <a:t>Ответили</a:t>
                      </a:r>
                      <a:r>
                        <a:rPr lang="ru-RU" baseline="0" dirty="0" smtClean="0"/>
                        <a:t> на вопросы анкеты (на настоящий момент)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217 человек: обучающиеся трех ведущих вузов области в возрасте от 17 до</a:t>
                      </a:r>
                      <a:r>
                        <a:rPr lang="ru-RU" baseline="0" dirty="0" smtClean="0"/>
                        <a:t> 27 лет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661249"/>
            <a:ext cx="3527140" cy="104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808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опроса</a:t>
            </a:r>
            <a:endParaRPr lang="ru-RU" dirty="0"/>
          </a:p>
        </p:txBody>
      </p:sp>
      <p:graphicFrame>
        <p:nvGraphicFramePr>
          <p:cNvPr id="31" name="Объект 3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1285406"/>
              </p:ext>
            </p:extLst>
          </p:nvPr>
        </p:nvGraphicFramePr>
        <p:xfrm>
          <a:off x="395536" y="2132856"/>
          <a:ext cx="5184576" cy="3633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1927839860"/>
              </p:ext>
            </p:extLst>
          </p:nvPr>
        </p:nvGraphicFramePr>
        <p:xfrm>
          <a:off x="5220072" y="2204864"/>
          <a:ext cx="3696072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3929"/>
            <a:ext cx="1316062" cy="105725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780928"/>
            <a:ext cx="343852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352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2248347"/>
            <a:ext cx="4499991" cy="1396677"/>
          </a:xfrm>
        </p:spPr>
        <p:txBody>
          <a:bodyPr>
            <a:normAutofit/>
          </a:bodyPr>
          <a:lstStyle/>
          <a:p>
            <a:r>
              <a:rPr lang="ru-RU" b="1" dirty="0" smtClean="0"/>
              <a:t>Участвовали </a:t>
            </a:r>
            <a:r>
              <a:rPr lang="ru-RU" b="1" dirty="0"/>
              <a:t>ли Вы когда-либо в </a:t>
            </a:r>
            <a:r>
              <a:rPr lang="ru-RU" b="1" dirty="0" smtClean="0"/>
              <a:t>выборах в </a:t>
            </a:r>
            <a:r>
              <a:rPr lang="ru-RU" b="1" dirty="0"/>
              <a:t>качестве </a:t>
            </a:r>
            <a:r>
              <a:rPr lang="ru-RU" b="1" dirty="0" smtClean="0"/>
              <a:t>избирателя?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56263" cy="1054250"/>
          </a:xfrm>
        </p:spPr>
        <p:txBody>
          <a:bodyPr/>
          <a:lstStyle/>
          <a:p>
            <a:r>
              <a:rPr lang="ru-RU" dirty="0" smtClean="0"/>
              <a:t>Анализ результатов опроса</a:t>
            </a:r>
            <a:endParaRPr lang="ru-RU" dirty="0"/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259782805"/>
              </p:ext>
            </p:extLst>
          </p:nvPr>
        </p:nvGraphicFramePr>
        <p:xfrm>
          <a:off x="-180529" y="3429000"/>
          <a:ext cx="4680520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Объект 1"/>
          <p:cNvSpPr txBox="1">
            <a:spLocks/>
          </p:cNvSpPr>
          <p:nvPr/>
        </p:nvSpPr>
        <p:spPr>
          <a:xfrm>
            <a:off x="4283968" y="2261937"/>
            <a:ext cx="4499991" cy="1396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Участвовали ли Вы когда-либо в выборах в качестве кандидата?</a:t>
            </a:r>
            <a:endParaRPr lang="ru-RU" dirty="0" smtClean="0"/>
          </a:p>
          <a:p>
            <a:endParaRPr lang="ru-RU" dirty="0"/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3757616223"/>
              </p:ext>
            </p:extLst>
          </p:nvPr>
        </p:nvGraphicFramePr>
        <p:xfrm>
          <a:off x="4299586" y="3429000"/>
          <a:ext cx="4680520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3929"/>
            <a:ext cx="1316062" cy="105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1191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1647</TotalTime>
  <Words>714</Words>
  <Application>Microsoft Office PowerPoint</Application>
  <PresentationFormat>Экран (4:3)</PresentationFormat>
  <Paragraphs>125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Book Antiqua</vt:lpstr>
      <vt:lpstr>Calibri</vt:lpstr>
      <vt:lpstr>Times New Roman</vt:lpstr>
      <vt:lpstr>Wingdings</vt:lpstr>
      <vt:lpstr>Твердый переплет</vt:lpstr>
      <vt:lpstr>Проект «Молодежный выбор»</vt:lpstr>
      <vt:lpstr>Молодежь и выборы</vt:lpstr>
      <vt:lpstr>Цели и задачи проекта Проект предусматривает проведение выборов молодежных органов самоуправления в учреждениях начального, среднего профессионального и высшего образования, а также в молодежных объединениях и организациях. </vt:lpstr>
      <vt:lpstr>Основные этапы и сроки реализации проекта  для организаторов проекта </vt:lpstr>
      <vt:lpstr>Основные этапы и сроки реализации проекта  для участников проекта </vt:lpstr>
      <vt:lpstr>Социологический опрос  «Способы повышения электоральной активности жителей Владимирской области»  2010 год</vt:lpstr>
      <vt:lpstr>Опрос Молодежной думы 2016 год</vt:lpstr>
      <vt:lpstr>Результаты опроса</vt:lpstr>
      <vt:lpstr>Анализ результатов опроса</vt:lpstr>
      <vt:lpstr>Презентация PowerPoint</vt:lpstr>
      <vt:lpstr>Презентация PowerPoint</vt:lpstr>
      <vt:lpstr>Механизм реализации проекта</vt:lpstr>
      <vt:lpstr>Этапы реализации  проекта  </vt:lpstr>
      <vt:lpstr>Выборы Студенческого совета Владимирского филиала ФГОБУ ВО «Финансовый университет  при Правительстве РФ» </vt:lpstr>
      <vt:lpstr>Результаты выборов</vt:lpstr>
      <vt:lpstr>Предполагаемые конечные результаты, их социальная значимость </vt:lpstr>
      <vt:lpstr>Презентация PowerPoint</vt:lpstr>
    </vt:vector>
  </TitlesOfParts>
  <Company>ВЗФЭИ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Молодежная дума при Законодательном собрании Владимирской области </dc:title>
  <dc:creator>Полина Андреевна Юрманова</dc:creator>
  <cp:lastModifiedBy>Полина Андреевна Юрманова</cp:lastModifiedBy>
  <cp:revision>247</cp:revision>
  <cp:lastPrinted>2014-04-08T14:20:17Z</cp:lastPrinted>
  <dcterms:created xsi:type="dcterms:W3CDTF">2014-04-02T12:40:58Z</dcterms:created>
  <dcterms:modified xsi:type="dcterms:W3CDTF">2016-06-24T11:36:36Z</dcterms:modified>
</cp:coreProperties>
</file>