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</p:sldMasterIdLst>
  <p:notesMasterIdLst>
    <p:notesMasterId r:id="rId35"/>
  </p:notesMasterIdLst>
  <p:sldIdLst>
    <p:sldId id="879" r:id="rId2"/>
    <p:sldId id="880" r:id="rId3"/>
    <p:sldId id="881" r:id="rId4"/>
    <p:sldId id="882" r:id="rId5"/>
    <p:sldId id="883" r:id="rId6"/>
    <p:sldId id="884" r:id="rId7"/>
    <p:sldId id="885" r:id="rId8"/>
    <p:sldId id="886" r:id="rId9"/>
    <p:sldId id="888" r:id="rId10"/>
    <p:sldId id="889" r:id="rId11"/>
    <p:sldId id="890" r:id="rId12"/>
    <p:sldId id="891" r:id="rId13"/>
    <p:sldId id="892" r:id="rId14"/>
    <p:sldId id="893" r:id="rId15"/>
    <p:sldId id="914" r:id="rId16"/>
    <p:sldId id="915" r:id="rId17"/>
    <p:sldId id="917" r:id="rId18"/>
    <p:sldId id="918" r:id="rId19"/>
    <p:sldId id="919" r:id="rId20"/>
    <p:sldId id="920" r:id="rId21"/>
    <p:sldId id="921" r:id="rId22"/>
    <p:sldId id="923" r:id="rId23"/>
    <p:sldId id="895" r:id="rId24"/>
    <p:sldId id="896" r:id="rId25"/>
    <p:sldId id="897" r:id="rId26"/>
    <p:sldId id="922" r:id="rId27"/>
    <p:sldId id="899" r:id="rId28"/>
    <p:sldId id="900" r:id="rId29"/>
    <p:sldId id="901" r:id="rId30"/>
    <p:sldId id="904" r:id="rId31"/>
    <p:sldId id="903" r:id="rId32"/>
    <p:sldId id="902" r:id="rId33"/>
    <p:sldId id="905" r:id="rId34"/>
  </p:sldIdLst>
  <p:sldSz cx="9144000" cy="5143500" type="screen16x9"/>
  <p:notesSz cx="6718300" cy="98552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CC0099"/>
    <a:srgbClr val="006666"/>
    <a:srgbClr val="009900"/>
    <a:srgbClr val="0000FF"/>
    <a:srgbClr val="FF3399"/>
    <a:srgbClr val="CCECFF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96700" autoAdjust="0"/>
  </p:normalViewPr>
  <p:slideViewPr>
    <p:cSldViewPr>
      <p:cViewPr>
        <p:scale>
          <a:sx n="130" d="100"/>
          <a:sy n="130" d="100"/>
        </p:scale>
        <p:origin x="-990" y="-288"/>
      </p:cViewPr>
      <p:guideLst>
        <p:guide orient="horz"/>
        <p:guide orient="horz" pos="3239"/>
        <p:guide orient="horz" pos="441"/>
        <p:guide/>
        <p:guide pos="5759"/>
        <p:guide pos="5602"/>
      </p:guideLst>
    </p:cSldViewPr>
  </p:slideViewPr>
  <p:outlineViewPr>
    <p:cViewPr>
      <p:scale>
        <a:sx n="33" d="100"/>
        <a:sy n="33" d="100"/>
      </p:scale>
      <p:origin x="0" y="119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6200" y="739775"/>
            <a:ext cx="6565900" cy="3694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79950"/>
            <a:ext cx="5376862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1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61488"/>
            <a:ext cx="2911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6041B69-9F91-4226-9018-78EA79ADE5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5893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57085B83-7B4A-410D-B465-DBD65415A41C}" type="datetime1">
              <a:rPr lang="ru-RU" altLang="en-US" smtClean="0"/>
              <a:t>01.04.2015</a:t>
            </a:fld>
            <a:endParaRPr lang="ru-RU" altLang="en-US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D0F45-38D0-49C6-8580-51BD6EDB970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24453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6F080-97A6-4E18-9C76-FAAC0A0634A2}" type="datetime1">
              <a:rPr lang="ru-RU" altLang="en-US" smtClean="0"/>
              <a:t>01.04.2015</a:t>
            </a:fld>
            <a:endParaRPr lang="ru-RU" alt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E52A6-6091-45F8-8504-8A0AFD0254A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002898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C155E-48B2-4954-A86A-33BFEC6DF7B6}" type="datetime1">
              <a:rPr lang="ru-RU" altLang="en-US" smtClean="0"/>
              <a:t>01.04.2015</a:t>
            </a:fld>
            <a:endParaRPr lang="ru-RU" alt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EB559-BAA8-454F-AB73-337FCA88536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8077900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C773C-8F51-4B82-8D69-F901C9EDAC86}" type="datetime1">
              <a:rPr lang="ru-RU" altLang="en-US" smtClean="0"/>
              <a:t>01.04.2015</a:t>
            </a:fld>
            <a:endParaRPr lang="ru-RU" alt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3E6B6-FCF3-44F7-8C11-1F5FBB15E84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1124590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2D15A238-9F5D-4712-8AD4-26504EB4302E}" type="datetime1">
              <a:rPr lang="ru-RU" altLang="en-US" smtClean="0"/>
              <a:t>01.04.2015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F8FD1-6028-4116-86C1-8284B7C8D9A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70708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F8B73-3849-484C-A56F-809E589F138C}" type="datetime1">
              <a:rPr lang="ru-RU" altLang="en-US" smtClean="0"/>
              <a:t>01.04.2015</a:t>
            </a:fld>
            <a:endParaRPr lang="ru-RU" altLang="en-US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A7D88-F575-49E7-BBC2-0CB4D6EDF96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3723891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592FA-5D2C-41D2-A570-937237091784}" type="datetime1">
              <a:rPr lang="ru-RU" altLang="en-US" smtClean="0"/>
              <a:t>01.04.2015</a:t>
            </a:fld>
            <a:endParaRPr lang="ru-RU" altLang="en-US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5BA5F-1AD3-4FDC-8B9D-EF00D27FBCC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1586683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0D740-F3D9-428B-8222-507292D9BA8D}" type="datetime1">
              <a:rPr lang="ru-RU" altLang="en-US" smtClean="0"/>
              <a:t>01.04.2015</a:t>
            </a:fld>
            <a:endParaRPr lang="ru-RU" altLang="en-US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01364-85D0-410A-B70A-CC2CA768910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2040184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76058-858D-4F00-8D2E-8AC20BF1062E}" type="datetime1">
              <a:rPr lang="ru-RU" altLang="en-US" smtClean="0"/>
              <a:t>01.04.2015</a:t>
            </a:fld>
            <a:endParaRPr lang="ru-RU" altLang="en-US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F4CFB-1A0B-401B-A1D8-830F9ACB068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7482328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30C8D-CF20-4856-AA3A-FF786FD50071}" type="datetime1">
              <a:rPr lang="ru-RU" altLang="en-US" smtClean="0"/>
              <a:t>01.04.2015</a:t>
            </a:fld>
            <a:endParaRPr lang="ru-RU" altLang="en-US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81B66-E86B-4B0C-8AAE-C426C4735A1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7780399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831056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6" y="4019551"/>
            <a:ext cx="155575" cy="116681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DC51B-46F5-4840-80CE-1C8761DC3827}" type="datetime1">
              <a:rPr lang="ru-RU" altLang="en-US" smtClean="0"/>
              <a:t>01.04.2015</a:t>
            </a:fld>
            <a:endParaRPr lang="ru-RU" altLang="en-US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717FF-9CD9-4650-938C-69E3BC799E2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3954067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5953"/>
            <a:ext cx="9163050" cy="7810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5953"/>
            <a:ext cx="4762500" cy="4786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52863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51373"/>
            <a:ext cx="8229600" cy="329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45C75"/>
                </a:solidFill>
              </a:defRPr>
            </a:lvl1pPr>
          </a:lstStyle>
          <a:p>
            <a:pPr>
              <a:defRPr/>
            </a:pPr>
            <a:fld id="{046E65FC-127A-49AD-B74B-70155481AFBF}" type="datetime1">
              <a:rPr lang="ru-RU" altLang="en-US" smtClean="0"/>
              <a:t>01.04.2015</a:t>
            </a:fld>
            <a:endParaRPr lang="ru-RU" alt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45C75"/>
                </a:solidFill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AD5F228-1C94-44BB-A2E4-F8CF023AB54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152400"/>
            <a:ext cx="9180513" cy="485775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0" r:id="rId1"/>
    <p:sldLayoutId id="2147484862" r:id="rId2"/>
    <p:sldLayoutId id="2147484871" r:id="rId3"/>
    <p:sldLayoutId id="2147484863" r:id="rId4"/>
    <p:sldLayoutId id="2147484864" r:id="rId5"/>
    <p:sldLayoutId id="2147484865" r:id="rId6"/>
    <p:sldLayoutId id="2147484866" r:id="rId7"/>
    <p:sldLayoutId id="2147484867" r:id="rId8"/>
    <p:sldLayoutId id="2147484872" r:id="rId9"/>
    <p:sldLayoutId id="2147484868" r:id="rId10"/>
    <p:sldLayoutId id="2147484869" r:id="rId11"/>
  </p:sldLayoutIdLst>
  <p:transition spd="slow">
    <p:wip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7.pn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12" Type="http://schemas.openxmlformats.org/officeDocument/2006/relationships/image" Target="../media/image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pn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80.png"/><Relationship Id="rId7" Type="http://schemas.openxmlformats.org/officeDocument/2006/relationships/image" Target="../media/image7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7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11" Type="http://schemas.openxmlformats.org/officeDocument/2006/relationships/image" Target="../media/image7.pn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11" Type="http://schemas.openxmlformats.org/officeDocument/2006/relationships/image" Target="../media/image121.jpeg"/><Relationship Id="rId5" Type="http://schemas.openxmlformats.org/officeDocument/2006/relationships/image" Target="../media/image116.jpeg"/><Relationship Id="rId10" Type="http://schemas.openxmlformats.org/officeDocument/2006/relationships/image" Target="../media/image7.pn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12" Type="http://schemas.openxmlformats.org/officeDocument/2006/relationships/image" Target="../media/image7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11" Type="http://schemas.openxmlformats.org/officeDocument/2006/relationships/image" Target="../media/image131.jpeg"/><Relationship Id="rId5" Type="http://schemas.openxmlformats.org/officeDocument/2006/relationships/image" Target="../media/image125.jpeg"/><Relationship Id="rId10" Type="http://schemas.openxmlformats.org/officeDocument/2006/relationships/image" Target="../media/image130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7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7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44.jpeg"/><Relationship Id="rId4" Type="http://schemas.openxmlformats.org/officeDocument/2006/relationships/image" Target="../media/image1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47.jpeg"/><Relationship Id="rId4" Type="http://schemas.openxmlformats.org/officeDocument/2006/relationships/image" Target="../media/image14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9.jpeg"/><Relationship Id="rId7" Type="http://schemas.openxmlformats.org/officeDocument/2006/relationships/image" Target="../media/image152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openxmlformats.org/officeDocument/2006/relationships/image" Target="../media/image140.jpeg"/><Relationship Id="rId4" Type="http://schemas.openxmlformats.org/officeDocument/2006/relationships/image" Target="../media/image150.jpeg"/><Relationship Id="rId9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Обложка для отчёта за 20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/>
          </p:cNvSpPr>
          <p:nvPr/>
        </p:nvSpPr>
        <p:spPr bwMode="auto">
          <a:xfrm>
            <a:off x="1619252" y="2280791"/>
            <a:ext cx="699452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400" dirty="0" smtClean="0">
                <a:solidFill>
                  <a:schemeClr val="tx1"/>
                </a:solidFill>
                <a:latin typeface="Arial" charset="0"/>
              </a:rPr>
              <a:t>ОТЧЁТ О ВЫПОЛНЕНИИ</a:t>
            </a:r>
          </a:p>
        </p:txBody>
      </p:sp>
      <p:sp>
        <p:nvSpPr>
          <p:cNvPr id="15" name="Rectangle 3"/>
          <p:cNvSpPr txBox="1">
            <a:spLocks/>
          </p:cNvSpPr>
          <p:nvPr/>
        </p:nvSpPr>
        <p:spPr bwMode="auto">
          <a:xfrm>
            <a:off x="1187450" y="2887900"/>
            <a:ext cx="78486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  <a:buFont typeface="Wingdings 2" pitchFamily="18" charset="2"/>
              <a:buNone/>
            </a:pPr>
            <a:r>
              <a:rPr lang="ru-RU" altLang="ru-RU" sz="1500" b="1" dirty="0" smtClean="0">
                <a:latin typeface="Arial" charset="0"/>
              </a:rPr>
              <a:t>      </a:t>
            </a:r>
            <a:r>
              <a:rPr lang="ru-RU" altLang="ru-RU" sz="1400" b="1" dirty="0" smtClean="0">
                <a:latin typeface="Arial" charset="0"/>
                <a:cs typeface="Arial" charset="0"/>
              </a:rPr>
              <a:t>Сводного плана основных мероприятий РЦОИТ при ЦИК России </a:t>
            </a:r>
          </a:p>
          <a:p>
            <a:pPr algn="ctr">
              <a:lnSpc>
                <a:spcPts val="1500"/>
              </a:lnSpc>
              <a:spcBef>
                <a:spcPts val="0"/>
              </a:spcBef>
              <a:buFont typeface="Wingdings 2" pitchFamily="18" charset="2"/>
              <a:buNone/>
            </a:pPr>
            <a:r>
              <a:rPr lang="ru-RU" altLang="ru-RU" sz="1400" b="1" dirty="0" smtClean="0">
                <a:latin typeface="Arial" charset="0"/>
                <a:cs typeface="Arial" charset="0"/>
              </a:rPr>
              <a:t>по повышению правовой культуры избирателей (участников референдума</a:t>
            </a:r>
            <a:r>
              <a:rPr lang="ru-RU" altLang="ru-RU" sz="1400" b="1" dirty="0" smtClean="0">
                <a:latin typeface="Arial" charset="0"/>
                <a:cs typeface="Arial" charset="0"/>
              </a:rPr>
              <a:t>) </a:t>
            </a:r>
            <a:endParaRPr lang="ru-RU" altLang="ru-RU" sz="1400" b="1" dirty="0" smtClean="0">
              <a:latin typeface="Arial" charset="0"/>
              <a:cs typeface="Arial" charset="0"/>
            </a:endParaRPr>
          </a:p>
          <a:p>
            <a:pPr algn="ctr">
              <a:lnSpc>
                <a:spcPts val="1500"/>
              </a:lnSpc>
              <a:spcBef>
                <a:spcPts val="0"/>
              </a:spcBef>
              <a:buFont typeface="Wingdings 2" pitchFamily="18" charset="2"/>
              <a:buNone/>
            </a:pPr>
            <a:r>
              <a:rPr lang="ru-RU" altLang="ru-RU" sz="1400" b="1" dirty="0" smtClean="0">
                <a:latin typeface="Arial" charset="0"/>
                <a:cs typeface="Arial" charset="0"/>
              </a:rPr>
              <a:t>и других участников избирательного процесса, </a:t>
            </a:r>
            <a:r>
              <a:rPr lang="ru-RU" altLang="ru-RU" sz="1400" b="1" dirty="0" smtClean="0">
                <a:latin typeface="Arial" charset="0"/>
                <a:cs typeface="Arial" charset="0"/>
              </a:rPr>
              <a:t>обучению кадров избирательных комиссий, мониторингу и совершенствованию избирательных технологий</a:t>
            </a:r>
          </a:p>
          <a:p>
            <a:pPr algn="ctr">
              <a:lnSpc>
                <a:spcPts val="1500"/>
              </a:lnSpc>
              <a:spcBef>
                <a:spcPts val="0"/>
              </a:spcBef>
              <a:buFont typeface="Wingdings 2" pitchFamily="18" charset="2"/>
              <a:buNone/>
            </a:pPr>
            <a:r>
              <a:rPr lang="ru-RU" altLang="ru-RU" sz="1400" b="1" dirty="0" smtClean="0">
                <a:latin typeface="Arial" charset="0"/>
                <a:cs typeface="Arial" charset="0"/>
              </a:rPr>
              <a:t>в </a:t>
            </a:r>
            <a:r>
              <a:rPr lang="ru-RU" altLang="ru-RU" sz="1400" b="1" dirty="0" smtClean="0">
                <a:latin typeface="Arial" charset="0"/>
                <a:cs typeface="Arial" charset="0"/>
              </a:rPr>
              <a:t>Российской Федерации на 2014</a:t>
            </a:r>
            <a:r>
              <a:rPr lang="ru-RU" altLang="ru-RU" sz="1400" dirty="0" smtClean="0">
                <a:latin typeface="Arial" charset="0"/>
                <a:cs typeface="Arial" charset="0"/>
              </a:rPr>
              <a:t> </a:t>
            </a:r>
            <a:r>
              <a:rPr lang="ru-RU" altLang="ru-RU" sz="1400" b="1" dirty="0" smtClean="0">
                <a:latin typeface="Arial" charset="0"/>
                <a:cs typeface="Arial" charset="0"/>
              </a:rPr>
              <a:t>год</a:t>
            </a:r>
          </a:p>
        </p:txBody>
      </p:sp>
      <p:pic>
        <p:nvPicPr>
          <p:cNvPr id="17" name="Picture 6" descr="IMG_75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538" y="549275"/>
            <a:ext cx="2520950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IMG_88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007" y="550863"/>
            <a:ext cx="2519363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Кабинет для обучения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7" y="549275"/>
            <a:ext cx="2538413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Номер слайда 8"/>
          <p:cNvSpPr txBox="1">
            <a:spLocks/>
          </p:cNvSpPr>
          <p:nvPr/>
        </p:nvSpPr>
        <p:spPr>
          <a:xfrm>
            <a:off x="6553200" y="6243639"/>
            <a:ext cx="2133600" cy="457200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ru-RU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200" kern="1200">
                <a:solidFill>
                  <a:schemeClr val="tx2">
                    <a:shade val="90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3815AB3C-A904-49DB-8753-FAB85D59AF1C}" type="slidenum">
              <a:rPr lang="ru-RU" altLang="en-US" smtClean="0"/>
              <a:pPr>
                <a:defRPr/>
              </a:pPr>
              <a:t>1</a:t>
            </a:fld>
            <a:endParaRPr lang="ru-RU" altLang="en-US"/>
          </a:p>
        </p:txBody>
      </p:sp>
      <p:pic>
        <p:nvPicPr>
          <p:cNvPr id="21" name="Picture 7" descr="cik-emb-clr-transpar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54" y="139975"/>
            <a:ext cx="1044573" cy="104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1284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Z:\по задачам\Издательский\1 Фото архив\12 12 14 Вебинар ИРД-3\IMG_1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686" y="3220367"/>
            <a:ext cx="2806700" cy="1871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9" name="Picture 18" descr="C:\Users\v.g.akaevich\Desktop\Вебинар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564135"/>
            <a:ext cx="3506788" cy="19431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497136" y="1564412"/>
            <a:ext cx="741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16033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0000FF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8686800" cy="400051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</a:rPr>
              <a:t>Организация обучения кадров избирательных комиссий  в Российской  Федерации  и других участников избирательного процесса</a:t>
            </a:r>
          </a:p>
        </p:txBody>
      </p:sp>
      <p:pic>
        <p:nvPicPr>
          <p:cNvPr id="5" name="Picture 16" descr="Untitled-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374646"/>
            <a:ext cx="2901924" cy="24586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6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378948" y="5355085"/>
            <a:ext cx="762000" cy="365125"/>
          </a:xfrm>
        </p:spPr>
        <p:txBody>
          <a:bodyPr/>
          <a:lstStyle/>
          <a:p>
            <a:pPr>
              <a:defRPr/>
            </a:pPr>
            <a:fld id="{C515DA86-5590-4E46-B57D-0D513F00FE3E}" type="slidenum">
              <a:rPr lang="ru-RU" altLang="en-US" smtClean="0"/>
              <a:pPr>
                <a:defRPr/>
              </a:pPr>
              <a:t>10</a:t>
            </a:fld>
            <a:endParaRPr lang="ru-RU" altLang="en-US"/>
          </a:p>
        </p:txBody>
      </p:sp>
      <p:pic>
        <p:nvPicPr>
          <p:cNvPr id="8" name="Picture 16" descr="Z:\по задачам\Издательский\1 Фото архив\05 12 14 Вебинар  открытость\IMG_05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564134"/>
            <a:ext cx="2593975" cy="172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0" name="Picture 16" descr="C:\Users\v.g.akaevich\Desktop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97388" y="3363267"/>
            <a:ext cx="3079750" cy="1731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1" name="Picture 7" descr="cik-emb-clr-transpare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000100" y="339502"/>
            <a:ext cx="7871002" cy="15696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1200" dirty="0">
                <a:solidFill>
                  <a:schemeClr val="tx1"/>
                </a:solidFill>
                <a:latin typeface="Arial" charset="0"/>
                <a:cs typeface="Arial" charset="0"/>
              </a:rPr>
              <a:t>	</a:t>
            </a:r>
            <a:r>
              <a:rPr lang="ru-RU" sz="1050" dirty="0"/>
              <a:t> 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В ноябре-декабре 2014 года на базе информационно-обучающего комплекса РЦОИТ при ЦИК России в рамках заключенного государственного контракта проведено дистанционное обучение членов (работников аппаратов) избирательных комиссий субъектов Российской Федерации, отвечающих за организацию информационно-разъяснительной деятельности, по учебной программе «Информационно-разъяснительная работа в деятельности избирательных комиссий»</a:t>
            </a:r>
            <a:r>
              <a:rPr lang="ru-RU" sz="1050" dirty="0">
                <a:solidFill>
                  <a:schemeClr val="tx1"/>
                </a:solidFill>
                <a:latin typeface="Arial" charset="0"/>
                <a:cs typeface="Arial" charset="0"/>
              </a:rPr>
              <a:t>. В обучении приняли участие 266 слушателей – представители избирательных комиссий субъектов Российской Федерации.  На обучающем и</a:t>
            </a:r>
            <a:r>
              <a:rPr lang="ru-RU" sz="105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нтернет-портале </a:t>
            </a:r>
            <a:r>
              <a:rPr lang="ru-RU" sz="1050" dirty="0">
                <a:solidFill>
                  <a:schemeClr val="tx1"/>
                </a:solidFill>
                <a:latin typeface="Arial" charset="0"/>
                <a:cs typeface="Arial" charset="0"/>
              </a:rPr>
              <a:t>РЦОИТ при ЦИК России размещены лекционные материалы, </a:t>
            </a:r>
            <a:r>
              <a:rPr lang="ru-RU" sz="1050" dirty="0" err="1">
                <a:solidFill>
                  <a:schemeClr val="tx1"/>
                </a:solidFill>
                <a:latin typeface="Arial" charset="0"/>
                <a:cs typeface="Arial" charset="0"/>
              </a:rPr>
              <a:t>видеопрезентации</a:t>
            </a:r>
            <a:r>
              <a:rPr lang="ru-RU" sz="1050" dirty="0">
                <a:solidFill>
                  <a:schemeClr val="tx1"/>
                </a:solidFill>
                <a:latin typeface="Arial" charset="0"/>
                <a:cs typeface="Arial" charset="0"/>
              </a:rPr>
              <a:t>, методическая литература, информационные материалы, в том числе видео- и фотоматериалы. Итоговая аттестация слушателей проведена в форме выполнения реферативных работ. По окончании обучения слушателям выданы свидетельства  о повышении квалификации.</a:t>
            </a:r>
          </a:p>
        </p:txBody>
      </p:sp>
      <p:pic>
        <p:nvPicPr>
          <p:cNvPr id="2" name="Picture 19" descr="C:\Users\v.g.akaevich\Desktop\ВЕБИНАР NEW.jpg"/>
          <p:cNvPicPr>
            <a:picLocks noChangeAspect="1" noChangeArrowheads="1"/>
          </p:cNvPicPr>
          <p:nvPr/>
        </p:nvPicPr>
        <p:blipFill rotWithShape="1">
          <a:blip r:embed="rId8" cstate="print"/>
          <a:srcRect r="15650"/>
          <a:stretch/>
        </p:blipFill>
        <p:spPr bwMode="auto">
          <a:xfrm>
            <a:off x="1311374" y="3070677"/>
            <a:ext cx="2375487" cy="15843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716757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400051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</a:rPr>
              <a:t>Организация обучения кадров избирательных комиссий  в Российской  Федерации  и других участников избирательного процесса</a:t>
            </a:r>
          </a:p>
        </p:txBody>
      </p:sp>
      <p:sp>
        <p:nvSpPr>
          <p:cNvPr id="7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924800" y="5951041"/>
            <a:ext cx="762000" cy="365125"/>
          </a:xfrm>
        </p:spPr>
        <p:txBody>
          <a:bodyPr/>
          <a:lstStyle/>
          <a:p>
            <a:pPr>
              <a:defRPr/>
            </a:pPr>
            <a:fld id="{15C46A7B-73A1-45B8-B98B-457FFF5B7777}" type="slidenum">
              <a:rPr lang="ru-RU" altLang="en-US" smtClean="0"/>
              <a:pPr>
                <a:defRPr/>
              </a:pPr>
              <a:t>11</a:t>
            </a:fld>
            <a:endParaRPr lang="ru-RU" altLang="en-US"/>
          </a:p>
        </p:txBody>
      </p:sp>
      <p:pic>
        <p:nvPicPr>
          <p:cNvPr id="8" name="Picture 2" descr="Z:\общая\Акаевич\Отчет выполнения СП -2014\Отчет-СП-2014-Фроленкова\фото-кадры\i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59865"/>
            <a:ext cx="3783013" cy="25209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9" name="Picture 3" descr="Z:\общая\Акаевич\Отчет выполнения СП -2014\Отчет-СП-2014-Фроленкова\фото-кадры\i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6971" y="359866"/>
            <a:ext cx="3819525" cy="25447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0" name="Picture 7" descr="cik-emb-clr-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2" descr="Система госслужб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2" y="2211710"/>
            <a:ext cx="1919877" cy="14401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3" name="Picture 10" descr="Должности ГГС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2247682"/>
            <a:ext cx="1871166" cy="14041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6" name="Picture 13" descr="Система госслужбы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648" y="2246240"/>
            <a:ext cx="1872208" cy="14056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1619672" y="3435846"/>
            <a:ext cx="7358114" cy="150810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898525" algn="just">
              <a:defRPr/>
            </a:pPr>
            <a:r>
              <a:rPr lang="en-US" sz="1200" dirty="0">
                <a:solidFill>
                  <a:schemeClr val="tx1"/>
                </a:solidFill>
                <a:latin typeface="Arial" charset="0"/>
                <a:cs typeface="Arial" charset="0"/>
              </a:rPr>
              <a:t>	</a:t>
            </a:r>
            <a:r>
              <a:rPr lang="ru-RU" sz="1100" dirty="0"/>
              <a:t>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Дистанционное обучение работников аппаратов избирательных комиссий субъектов Российской Федерации, отвечающих за ведение кадровой работы, проведено в режиме видеоконференции Управлением государственной службы и кадров Аппарата ЦИК России 23 декабря 2014 года.</a:t>
            </a:r>
            <a:r>
              <a:rPr lang="ru-RU" sz="1000" dirty="0"/>
              <a:t>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На обучающем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интернет-портале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РЦОИТ при ЦИК России для работников аппаратов избирательных комиссий субъектов Российской Федерации, отвечающих за ведение кадровой работы, был создан раздел «Обучение государственных гражданских служащих», в котором размещены презентационные материалы и </a:t>
            </a:r>
            <a:r>
              <a:rPr lang="ru-RU" sz="1000" dirty="0" err="1">
                <a:latin typeface="Arial" pitchFamily="34" charset="0"/>
                <a:cs typeface="Arial" pitchFamily="34" charset="0"/>
              </a:rPr>
              <a:t>видеолекции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по темам: «Должности государственной службы», «Система государственной службы», «Обеспечение соблюдения федеральными государственными служащими ограничений и запретов, требований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по предотвращению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или урегулированию конфликта интересов, исполнения ими обязанностей» и другие.</a:t>
            </a:r>
            <a:endParaRPr lang="ru-RU" sz="12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534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Z:\по задачам\Издательский\1 Фото архив\10-12-14 Обучение Севастополя в режиме ВКС\IMG_08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3562" y="2860106"/>
            <a:ext cx="2266950" cy="1512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3" name="Picture 20" descr="Z:\по задачам\Издательский\1 Фото архив\09_12_14 Обучение Севастополя ВКС (Иванченко)\IMG_06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1401" y="3723704"/>
            <a:ext cx="2447925" cy="13335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4" name="Picture 19" descr="Z:\по задачам\Издательский\1 Фото архив\09_12_14 Обучение Севастополя ВКС (Иванченко)\IMG_069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8151" y="3579862"/>
            <a:ext cx="1908175" cy="1512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5" name="Picture 13" descr="Z:\по задачам\Издательский\1 Фото архив\20_11_14 Видеоконференция Ивановская обл\IMG_0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924" y="986854"/>
            <a:ext cx="1943100" cy="1295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314660">
            <a:off x="5302816" y="1125114"/>
            <a:ext cx="2775434" cy="235292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"/>
            <a:ext cx="9144000" cy="357188"/>
          </a:xfrm>
          <a:prstGeom prst="rect">
            <a:avLst/>
          </a:prstGeom>
          <a:noFill/>
        </p:spPr>
        <p:txBody>
          <a:bodyPr anchor="ctr">
            <a:normAutofit fontScale="85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Организация обучения кадров избирательных комиссий  в  Российской Федерации и других участников избирательного процесса</a:t>
            </a:r>
          </a:p>
        </p:txBody>
      </p:sp>
      <p:pic>
        <p:nvPicPr>
          <p:cNvPr id="8" name="Picture 10" descr="http://www.rcoit.ru/upload/medialibrary/0a0/153_0469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314517">
            <a:off x="858924" y="1595908"/>
            <a:ext cx="3989868" cy="348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9" name="Picture 12" descr="http://www.rcoit.ru/upload/medialibrary/5e9/img_586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32694" y="987573"/>
            <a:ext cx="3533542" cy="235515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1" name="Picture 28" descr="Untitled-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57232" y="1059582"/>
            <a:ext cx="2016125" cy="13319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12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8105774" y="5427092"/>
            <a:ext cx="762000" cy="365125"/>
          </a:xfrm>
        </p:spPr>
        <p:txBody>
          <a:bodyPr/>
          <a:lstStyle/>
          <a:p>
            <a:pPr>
              <a:defRPr/>
            </a:pPr>
            <a:fld id="{443878A4-34A6-4E81-A755-A41C163D8721}" type="slidenum">
              <a:rPr lang="ru-RU" altLang="en-US" smtClean="0"/>
              <a:pPr>
                <a:defRPr/>
              </a:pPr>
              <a:t>12</a:t>
            </a:fld>
            <a:endParaRPr lang="ru-RU" altLang="en-US"/>
          </a:p>
        </p:txBody>
      </p:sp>
      <p:pic>
        <p:nvPicPr>
          <p:cNvPr id="13" name="Picture 18" descr="Z:\по задачам\Издательский\1 Фото архив\04_11_14 Совещание в режиме ВКС с ИК Севастополя\IMG_045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89151" y="3651298"/>
            <a:ext cx="2087563" cy="13922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4" name="Picture 7" descr="cik-emb-clr-transparen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1259632" y="339502"/>
            <a:ext cx="7490674" cy="10849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1000" dirty="0"/>
              <a:t> 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На базе учебно-методического кабинета и обучающего </a:t>
            </a:r>
            <a:r>
              <a:rPr lang="ru-RU" sz="1050" dirty="0" err="1">
                <a:latin typeface="Arial" pitchFamily="34" charset="0"/>
                <a:cs typeface="Arial" pitchFamily="34" charset="0"/>
              </a:rPr>
              <a:t>интернет-портала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 РЦОИТ при ЦИК России проведено 15 видеоконференций и дистанционных семинаров с избирательными комиссиями субъектов Российской Федерации, а также ряд занятий (</a:t>
            </a:r>
            <a:r>
              <a:rPr lang="ru-RU" sz="1050" dirty="0" err="1">
                <a:latin typeface="Arial" pitchFamily="34" charset="0"/>
                <a:cs typeface="Arial" pitchFamily="34" charset="0"/>
              </a:rPr>
              <a:t>вебинаров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), проводимых Минэкономразвития России по вопросам проведения закупок в соответствии с Федеральным законом от 5 апреля 2013 года № 44-ФЗ «О контрактной системе в сфере закупок товаров, работ, услуг для обеспечения государственных и муниципальных нужд», в которых приняли участие работники Аппарата ЦИК России, РЦОИТ при ЦИК России  и ФЦИ при ЦИК России. </a:t>
            </a:r>
            <a:endParaRPr lang="ru-RU" sz="10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893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Z:\общая\Акаевич\отчет 2014\Фото к п.1.1\План Ставропо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1944" y="339502"/>
            <a:ext cx="2844800" cy="21320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42888" y="0"/>
            <a:ext cx="8686800" cy="400051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</a:rPr>
              <a:t>Организация обучения кадров избирательных комиссий  в Российской  Федерации  и других участников избирательного процесса</a:t>
            </a:r>
          </a:p>
        </p:txBody>
      </p:sp>
      <p:pic>
        <p:nvPicPr>
          <p:cNvPr id="4" name="Picture 15" descr="rabota_ik_obuch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9902" y="3075806"/>
            <a:ext cx="2484030" cy="16590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863353" y="339502"/>
            <a:ext cx="5223765" cy="26853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1100" dirty="0">
                <a:solidFill>
                  <a:schemeClr val="tx1"/>
                </a:solidFill>
                <a:latin typeface="Arial" charset="0"/>
                <a:cs typeface="Arial" charset="0"/>
              </a:rPr>
              <a:t>	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 В ходе подготовки к выборам в единый день голосования 14 сентября 2014 года РЦОИТ при ЦИК России оказывал необходимую методическую и консультативную помощь избирательным комиссиям субъектов Российской Федерации по планированию и обучению организаторов выборов и других участников избирательного процесса. </a:t>
            </a:r>
          </a:p>
          <a:p>
            <a:pPr algn="just">
              <a:defRPr/>
            </a:pPr>
            <a:r>
              <a:rPr lang="en-US" sz="1050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В рамках подготовки постановления ЦИК России от 17 декабря </a:t>
            </a:r>
            <a:br>
              <a:rPr lang="ru-RU" sz="1050" dirty="0">
                <a:latin typeface="Arial" pitchFamily="34" charset="0"/>
                <a:cs typeface="Arial" pitchFamily="34" charset="0"/>
              </a:rPr>
            </a:br>
            <a:r>
              <a:rPr lang="ru-RU" sz="1050" dirty="0">
                <a:latin typeface="Arial" pitchFamily="34" charset="0"/>
                <a:cs typeface="Arial" pitchFamily="34" charset="0"/>
              </a:rPr>
              <a:t>2014 года № 264/1602-6 «О работе избирательных комиссий по организации обучения и тестирования членов территориальных и участковых избирательных комиссий, резерва составов участковых комиссий при подготовке к проведению выборов в органы государственной власти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субъектов Российской Федерации и органы местного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самоуправления</a:t>
            </a:r>
            <a:r>
              <a:rPr lang="en-US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14 сентября 2014 года» проведен анализ и обобщение практики планирования работы избирательных комиссий субъектов Российской Федерации по обучению организаторов выборов и других участников избирательного процесса и подготовлена информационно-аналитическая записка, которая является приложением к указанному постановлению ЦИК России</a:t>
            </a:r>
            <a:endParaRPr lang="ru-RU" sz="1050" dirty="0"/>
          </a:p>
        </p:txBody>
      </p:sp>
      <p:pic>
        <p:nvPicPr>
          <p:cNvPr id="6" name="Picture 13" descr="Z:\общая\Акаевич\отчет 2014\Фото к п.1.1\План нижегородска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9936" y="2211710"/>
            <a:ext cx="3276600" cy="24574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7" name="Picture 14" descr="rabota_ik_obuch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5874" y="3723877"/>
            <a:ext cx="2808685" cy="16283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8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9210600" y="5283076"/>
            <a:ext cx="762000" cy="365125"/>
          </a:xfrm>
        </p:spPr>
        <p:txBody>
          <a:bodyPr/>
          <a:lstStyle/>
          <a:p>
            <a:pPr>
              <a:defRPr/>
            </a:pPr>
            <a:fld id="{C8518D5B-F8EB-4B77-9253-1B804DE3B7F9}" type="slidenum">
              <a:rPr lang="ru-RU" altLang="en-US" smtClean="0"/>
              <a:pPr>
                <a:defRPr/>
              </a:pPr>
              <a:t>13</a:t>
            </a:fld>
            <a:endParaRPr lang="ru-RU" altLang="en-US"/>
          </a:p>
        </p:txBody>
      </p:sp>
      <p:pic>
        <p:nvPicPr>
          <p:cNvPr id="9" name="Picture 16" descr="Z:\по задачам\Издательский\1 Фото архив\17 12 14 заседание ЦИК обучение и конкурс\IMG_195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83" y="3076451"/>
            <a:ext cx="3062287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cik-emb-clr-transpare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061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416" y="339502"/>
            <a:ext cx="30670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 descr="татарста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843086"/>
            <a:ext cx="2736304" cy="22247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4" name="Picture 13" descr="новосиб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3528" y="1347142"/>
            <a:ext cx="3171718" cy="23762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547664" y="3147814"/>
            <a:ext cx="7488832" cy="18697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just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cs typeface="Arial" charset="0"/>
              </a:rPr>
              <a:t>	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В соответствии с планом работы ЦИК России в ходе рассмотрения вопроса «О работе избирательных комиссий по организации обучения и тестирования членов территориальных и участковых избирательных комиссий, резерва составов участковых комиссий при подготовке к проведению выборов в органы государственной власти субъектов Российской Федерации и органы местного самоуправления 14 сентября 2014 года», на заседании ЦИК России в режиме видеоконференции организованы выступления руководителей избирательных комиссий Удмуртской Республики, Ставропольского и Хабаровского краев, Астраханской, Ивановской, Мурманской, Новосибирской, Тюменской областей по вопросам организации и проведения обучения кадров избирательных комиссий, в том числе внедрения комплексов электронных типовых обучающих ресурсов для дистанционного обучения различных категорий участников избирательного процесса.</a:t>
            </a:r>
          </a:p>
          <a:p>
            <a:pPr indent="898525" algn="just">
              <a:defRPr/>
            </a:pPr>
            <a:r>
              <a:rPr lang="ru-RU" sz="1050" dirty="0">
                <a:latin typeface="Arial" pitchFamily="34" charset="0"/>
                <a:cs typeface="Arial" pitchFamily="34" charset="0"/>
              </a:rPr>
              <a:t>Подготовлен обучающий видеофильм о профессионализации деятельности избирательных комиссий и использовании современных информационных технологий при проведении обучения организаторов выборов.</a:t>
            </a:r>
            <a:endParaRPr lang="ru-RU" sz="10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"/>
            <a:ext cx="9144000" cy="357188"/>
          </a:xfrm>
          <a:prstGeom prst="rect">
            <a:avLst/>
          </a:prstGeom>
          <a:noFill/>
        </p:spPr>
        <p:txBody>
          <a:bodyPr anchor="ctr">
            <a:normAutofit fontScale="85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Организация обучения кадров избирательных комиссий  в  Российской Федерации и других участников избирательного процесса</a:t>
            </a:r>
          </a:p>
        </p:txBody>
      </p:sp>
      <p:sp>
        <p:nvSpPr>
          <p:cNvPr id="7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068816" y="5930677"/>
            <a:ext cx="762000" cy="365125"/>
          </a:xfrm>
        </p:spPr>
        <p:txBody>
          <a:bodyPr/>
          <a:lstStyle/>
          <a:p>
            <a:pPr>
              <a:defRPr/>
            </a:pPr>
            <a:fld id="{04448CEA-8F64-4A75-A173-CD378C9B24EA}" type="slidenum">
              <a:rPr lang="ru-RU" altLang="en-US" smtClean="0"/>
              <a:pPr>
                <a:defRPr/>
              </a:pPr>
              <a:t>14</a:t>
            </a:fld>
            <a:endParaRPr lang="ru-RU" altLang="en-US"/>
          </a:p>
        </p:txBody>
      </p:sp>
      <p:pic>
        <p:nvPicPr>
          <p:cNvPr id="8" name="Picture 7" descr="cik-emb-clr-transpar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351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:\Users\p.v.kobzev\Desktop\ФОТО Отчёт о выполнении  сводного плана 2014\Электронный ресурс школа уч избир комисси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13601">
            <a:off x="4015908" y="610501"/>
            <a:ext cx="2584450" cy="205359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3" name="Picture 4" descr="C:\Users\p.v.kobzev\Desktop\ФОТО Отчёт о выполнении  сводного плана 2014\Фильм Орг пров голос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995" y="3363837"/>
            <a:ext cx="2447925" cy="14176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4" name="Picture 2" descr="http://www.rcoit.ru/upload/medialibrary/1a9/rb_kfo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715767"/>
            <a:ext cx="3238500" cy="2147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5" name="Picture 7" descr="C:\Users\p.v.kobzev\Desktop\ФОТО Отчёт о выполнении  сводного плана 2014\Электронный ресурс школамол избирателя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47450">
            <a:off x="6367663" y="769565"/>
            <a:ext cx="2881312" cy="22653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6" name="Picture 2" descr="C:\Users\p.v.kobzev\Desktop\ФОТО Отчёт о выполнении  сводного плана 2014\1.17\Видеосюжеты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5379" y="411510"/>
            <a:ext cx="2218528" cy="2008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7" name="Picture 3" descr="C:\Users\p.v.kobzev\Desktop\ФОТО Отчёт о выполнении  сводного плана 2014\1.17\Видеосюжеты_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779" y="660325"/>
            <a:ext cx="2059429" cy="18491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8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500864" y="5355084"/>
            <a:ext cx="762000" cy="365125"/>
          </a:xfrm>
        </p:spPr>
        <p:txBody>
          <a:bodyPr/>
          <a:lstStyle/>
          <a:p>
            <a:pPr>
              <a:defRPr/>
            </a:pPr>
            <a:fld id="{F75F4A94-07D5-488B-BDA7-10AF2DB61887}" type="slidenum">
              <a:rPr lang="ru-RU" altLang="en-US" smtClean="0"/>
              <a:pPr>
                <a:defRPr/>
              </a:pPr>
              <a:t>15</a:t>
            </a:fld>
            <a:endParaRPr lang="ru-RU" alt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42888" y="0"/>
            <a:ext cx="8686800" cy="400051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</a:rPr>
              <a:t>Организация обучения кадров избирательных комиссий  в Российской  Федерации  и других участников избирательного процесса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8" y="1491629"/>
            <a:ext cx="2605267" cy="20834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1691680" y="4299942"/>
            <a:ext cx="7286676" cy="7386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>
                <a:solidFill>
                  <a:schemeClr val="tx1"/>
                </a:solidFill>
                <a:latin typeface="Arial" charset="0"/>
                <a:cs typeface="Arial" charset="0"/>
              </a:rPr>
              <a:t>	</a:t>
            </a:r>
            <a:r>
              <a:rPr lang="ru-RU" sz="1050" dirty="0"/>
              <a:t> 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Для обучения организаторов выборов</a:t>
            </a:r>
            <a:r>
              <a:rPr lang="ru-RU" sz="105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и правового просвещения других участников избирательного (</a:t>
            </a:r>
            <a:r>
              <a:rPr lang="ru-RU" sz="1050" dirty="0" err="1">
                <a:latin typeface="Arial" pitchFamily="34" charset="0"/>
                <a:cs typeface="Arial" pitchFamily="34" charset="0"/>
              </a:rPr>
              <a:t>референдумного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) процесса в рамках заключенных государственных контрактов во взаимодействии с управлениями Аппарата ЦИК России разработан ряд учебно-методических материалов по вопросам избирательного права и избирательного (</a:t>
            </a:r>
            <a:r>
              <a:rPr lang="ru-RU" sz="1050" dirty="0" err="1">
                <a:latin typeface="Arial" pitchFamily="34" charset="0"/>
                <a:cs typeface="Arial" pitchFamily="34" charset="0"/>
              </a:rPr>
              <a:t>референдумного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) процесса.</a:t>
            </a:r>
            <a:endParaRPr lang="ru-RU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" descr="C:\Users\p.v.kobzev\Desktop\ФОТО Отчёт о выполнении  сводного плана 2014\ЕДГ 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3568" y="1995686"/>
            <a:ext cx="2592388" cy="14605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3" name="Picture 5" descr="C:\Users\p.v.kobzev\Desktop\ФОТО Отчёт о выполнении  сводного плана 2014\Фильм Орг пров голос 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5856" y="1563638"/>
            <a:ext cx="2324448" cy="12991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4" name="Picture 7" descr="C:\Users\p.v.kobzev\Desktop\ФОТО Отчёт о выполнении  сводного плана 2014\деловые игры 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75858" y="2715766"/>
            <a:ext cx="2719543" cy="1526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5" name="Picture 7" descr="cik-emb-clr-transparen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192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Z:\общая\Акаевич\отчет 2014\Фото к п.1.1\Типовая програм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0870" y="411510"/>
            <a:ext cx="3529013" cy="29321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3" name="Picture 2" descr="C:\Users\p.v.kobzev\Desktop\ФОТО Отчёт о выполнении  сводного плана 2014\1.17\ИО порта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18176">
            <a:off x="912220" y="794394"/>
            <a:ext cx="4848225" cy="4398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71868" y="4960181"/>
            <a:ext cx="762000" cy="365125"/>
          </a:xfrm>
        </p:spPr>
        <p:txBody>
          <a:bodyPr/>
          <a:lstStyle/>
          <a:p>
            <a:pPr>
              <a:defRPr/>
            </a:pPr>
            <a:fld id="{BF082F85-6CE3-4E59-B3D4-5516A83233E4}" type="slidenum">
              <a:rPr lang="ru-RU" altLang="en-US" smtClean="0"/>
              <a:pPr>
                <a:defRPr/>
              </a:pPr>
              <a:t>16</a:t>
            </a:fld>
            <a:endParaRPr lang="ru-RU" alt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42888" y="0"/>
            <a:ext cx="8686800" cy="400051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</a:rPr>
              <a:t>Организация обучения кадров избирательных комиссий  в Российской  Федерации  и других участников избирательного процесса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47664" y="3078271"/>
            <a:ext cx="7416824" cy="18697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just">
              <a:defRPr/>
            </a:pPr>
            <a:r>
              <a:rPr lang="en-US" sz="1000" dirty="0">
                <a:solidFill>
                  <a:schemeClr val="tx1"/>
                </a:solidFill>
                <a:latin typeface="Arial" charset="0"/>
                <a:cs typeface="Arial" charset="0"/>
              </a:rPr>
              <a:t>	</a:t>
            </a:r>
            <a:r>
              <a:rPr lang="ru-RU" sz="1050" dirty="0"/>
              <a:t> 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В целях развития и совершенствования дистанционных форм обучения</a:t>
            </a:r>
            <a:r>
              <a:rPr lang="ru-RU" sz="105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кадров избирательных комиссий и других участников избирательного (</a:t>
            </a:r>
            <a:r>
              <a:rPr lang="ru-RU" sz="1050" dirty="0" err="1">
                <a:latin typeface="Arial" pitchFamily="34" charset="0"/>
                <a:cs typeface="Arial" pitchFamily="34" charset="0"/>
              </a:rPr>
              <a:t>референдумного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) процесса в рамках модернизации обучающего </a:t>
            </a:r>
            <a:r>
              <a:rPr lang="ru-RU" sz="1050" dirty="0" err="1">
                <a:latin typeface="Arial" pitchFamily="34" charset="0"/>
                <a:cs typeface="Arial" pitchFamily="34" charset="0"/>
              </a:rPr>
              <a:t>интернет-портала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 РЦОИТ при ЦИК России в сети Интернет создан новый раздел, в котором размещены нормативные документы, учебные планы и программы, электронная библиотека учебно-методических и справочных материалов, видеосюжеты и учебные фильмы, система </a:t>
            </a:r>
            <a:r>
              <a:rPr lang="ru-RU" sz="1050" dirty="0" err="1">
                <a:latin typeface="Arial" pitchFamily="34" charset="0"/>
                <a:cs typeface="Arial" pitchFamily="34" charset="0"/>
              </a:rPr>
              <a:t>онлайн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 трансляции мероприятий, проводимых РЦОИТ при ЦИК России, интерактивные обучающие электронные ресурсы, тесты и другие материалы для использования в процессе обучения различных категорий участников избирательного процесса. </a:t>
            </a:r>
          </a:p>
          <a:p>
            <a:pPr algn="just">
              <a:defRPr/>
            </a:pPr>
            <a:r>
              <a:rPr lang="ru-RU" sz="1050" dirty="0">
                <a:latin typeface="Arial" pitchFamily="34" charset="0"/>
                <a:cs typeface="Arial" pitchFamily="34" charset="0"/>
              </a:rPr>
              <a:t>Составной частью информационно-обучающего портала РЦОИТ при ЦИК России является система дистанционного обучения организаторов выборов, позволяющая проводить обучение в формате видеоконференции, </a:t>
            </a:r>
            <a:r>
              <a:rPr lang="ru-RU" sz="1050" dirty="0" err="1">
                <a:latin typeface="Arial" pitchFamily="34" charset="0"/>
                <a:cs typeface="Arial" pitchFamily="34" charset="0"/>
              </a:rPr>
              <a:t>вебинара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, осуществлять тестирование слушателей и контроль полученных знаний по итогам обучения. </a:t>
            </a:r>
          </a:p>
        </p:txBody>
      </p:sp>
      <p:pic>
        <p:nvPicPr>
          <p:cNvPr id="7" name="Picture 3" descr="C:\Users\p.v.kobzev\Desktop\ФОТО Отчёт о выполнении  сводного плана 2014\1.17\Правовые основ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7260" y="1035774"/>
            <a:ext cx="2533252" cy="196802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8" name="Picture 7" descr="cik-emb-clr-transpar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618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Z:\общая\Акаевич\отчет 2014\Фото к п.1.1\Организаторам выбор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5576" y="1275606"/>
            <a:ext cx="4800600" cy="36004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3" name="Picture 2" descr="C:\Users\p.v.kobzev\Desktop\ФОТО Отчёт о выполнении  сводного плана 2014\Новости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6094" y="1203598"/>
            <a:ext cx="4826426" cy="43924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924800" y="6356351"/>
            <a:ext cx="762000" cy="365125"/>
          </a:xfrm>
        </p:spPr>
        <p:txBody>
          <a:bodyPr/>
          <a:lstStyle/>
          <a:p>
            <a:pPr>
              <a:defRPr/>
            </a:pPr>
            <a:fld id="{D52ED472-953C-4C53-B275-FCC76D5CA878}" type="slidenum">
              <a:rPr lang="ru-RU" altLang="en-US" smtClean="0"/>
              <a:pPr>
                <a:defRPr/>
              </a:pPr>
              <a:t>17</a:t>
            </a:fld>
            <a:endParaRPr lang="ru-RU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461786" y="361162"/>
            <a:ext cx="7529490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indent="160338" algn="just">
              <a:defRPr/>
            </a:pPr>
            <a:r>
              <a:rPr lang="ru-RU" sz="1200" dirty="0">
                <a:solidFill>
                  <a:schemeClr val="tx1"/>
                </a:solidFill>
                <a:latin typeface="Arial" charset="0"/>
                <a:cs typeface="Arial" charset="0"/>
              </a:rPr>
              <a:t>	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За отчетный период на обучающем </a:t>
            </a:r>
            <a:r>
              <a:rPr lang="ru-RU" sz="1050" dirty="0" err="1">
                <a:latin typeface="Arial" pitchFamily="34" charset="0"/>
                <a:cs typeface="Arial" pitchFamily="34" charset="0"/>
              </a:rPr>
              <a:t>интернет-портале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 РЦОИТ при ЦИК России подготовлено и размещено более 90 информационно-аналитических материалов о деятельности ЦИК России, РЦОИТ при ЦИК России, а также избирательных комиссий субъектов Российской Федерации в области обучении организаторов выборов и других участников избирательного процесса, в том числе более 30 материалов в разделе «Организаторам выборов»</a:t>
            </a:r>
            <a:endParaRPr lang="ru-RU" sz="10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42888" y="0"/>
            <a:ext cx="8686800" cy="400051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</a:rPr>
              <a:t>Организация обучения кадров избирательных комиссий в Российской  Федерации  и других участников избирательного процесса</a:t>
            </a:r>
          </a:p>
        </p:txBody>
      </p:sp>
      <p:pic>
        <p:nvPicPr>
          <p:cNvPr id="7" name="Picture 7" descr="cik-emb-clr-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317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.v.kobzev\Desktop\ФОТО Отчёт о выполнении  сводного плана 2014\1.18\Обложка севастополь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554931"/>
            <a:ext cx="2116308" cy="27997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1" y="339502"/>
            <a:ext cx="2638425" cy="211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C:\Users\p.v.kobzev\Desktop\ФОТО Отчёт о выполнении  сводного плана 2014\1.18\Обложка вестник №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12045">
            <a:off x="549122" y="944924"/>
            <a:ext cx="2341299" cy="319803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9388" y="0"/>
            <a:ext cx="8686800" cy="400051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</a:rPr>
              <a:t>Организация обучения кадров избирательных комиссий  в Российской  Федерации  и других участников избирательного процесса</a:t>
            </a:r>
          </a:p>
        </p:txBody>
      </p:sp>
      <p:pic>
        <p:nvPicPr>
          <p:cNvPr id="7" name="Picture 9" descr="C:\Users\p.v.kobzev\Desktop\ФОТО Отчёт о выполнении  сводного плана 2014\1.18\Обложка вестник №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12045">
            <a:off x="1223100" y="1003546"/>
            <a:ext cx="2208213" cy="30162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8" name="Picture 10" descr="C:\Users\p.v.kobzev\Desktop\ФОТО Отчёт о выполнении  сводного плана 2014\1.18\ЖОВ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36593">
            <a:off x="2610783" y="806337"/>
            <a:ext cx="1605578" cy="218626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9" name="Picture 17" descr="C:\Users\p.v.kobzev\Desktop\ФОТО Отчёт о выполнении  сводного плана 2014\1.18\Гражд выб властть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55897">
            <a:off x="6149400" y="1411747"/>
            <a:ext cx="1668504" cy="236645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11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924800" y="6146578"/>
            <a:ext cx="762000" cy="365125"/>
          </a:xfrm>
        </p:spPr>
        <p:txBody>
          <a:bodyPr/>
          <a:lstStyle/>
          <a:p>
            <a:pPr>
              <a:defRPr/>
            </a:pPr>
            <a:fld id="{0BCD9766-C064-4FC9-B8C8-961800343685}" type="slidenum">
              <a:rPr lang="ru-RU" altLang="en-US" smtClean="0"/>
              <a:pPr>
                <a:defRPr/>
              </a:pPr>
              <a:t>18</a:t>
            </a:fld>
            <a:endParaRPr lang="ru-RU" altLang="en-US"/>
          </a:p>
        </p:txBody>
      </p:sp>
      <p:pic>
        <p:nvPicPr>
          <p:cNvPr id="12" name="Picture 7" descr="cik-emb-clr-transpare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p.v.kobzev\Desktop\ФОТО Отчёт о выполнении  сводного плана 2014\1.18\современные избир системы 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03048" y="1779662"/>
            <a:ext cx="1537104" cy="21034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403650" y="2571750"/>
            <a:ext cx="7501403" cy="237757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200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ru-RU" sz="1200" dirty="0"/>
              <a:t> 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В 2014 году РЦОИТ при ЦИК России в рамках заключенных государственных контрактов изготовлены и разосланы тиражи: журнала «Вестник Центральной избирательной комиссии Российской Федерации» (№№ 1-12 за 2014 год);журнала «Журнал о выборах» (№№ 1-6 за 2014 год);научно-аналитического приложения к журналу «Вестник Центральной избирательной комиссии Российской Федерации» ‑ журнала «Гражданин. Выборы. Власть» (№№ 1-3 за 2014 год);«Рабочий блокнот участковой избирательной комиссии на выборах депутатов Государственного Совета Республики Крым первого созыва и депутатов представительных органов муниципальных образований в Республике Крым первого созыва</a:t>
            </a:r>
            <a:r>
              <a:rPr lang="ru-RU" sz="1050" dirty="0" smtClean="0">
                <a:latin typeface="Arial" pitchFamily="34" charset="0"/>
                <a:cs typeface="Arial" pitchFamily="34" charset="0"/>
              </a:rPr>
              <a:t>»; «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Рабочий блокнот участковой избирательной комиссии на выборах депутатов Законодательного Собрания города Севастополя первого созыва и депутатов представительных органов внутригородских муниципальных образований города Севастополя первого созыва»;«Методическое пособие к законодательству о выборах депутатов Государственного Совета Республики Крым и депутатов представительных органов муниципальных образований Республики Крым»;«Методическое пособие к законодательству о выборах депутатов Законодательного Собрания города Севастополя и депутатов представительных органов внутригородских муниципальных образований города Севастополя»;книги «Современные избирательные системы Выпуск 9: Индонезия, Словакия, Филиппины, Хорватия». </a:t>
            </a:r>
          </a:p>
        </p:txBody>
      </p:sp>
    </p:spTree>
    <p:extLst>
      <p:ext uri="{BB962C8B-B14F-4D97-AF65-F5344CB8AC3E}">
        <p14:creationId xmlns:p14="http://schemas.microsoft.com/office/powerpoint/2010/main" val="177022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597868" y="1445751"/>
            <a:ext cx="6286500" cy="206210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just">
              <a:defRPr/>
            </a:pPr>
            <a:endParaRPr lang="en-US" sz="32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ПОВЫШЕНИЕ ПРАВОВОЙ КУЛЬТУРЫ ИЗБИРАТЕЛЕЙ И ДРУГИХ УЧАСТНИКОВ ИЗБИРАТЕЛЬНОГО ПРОЦЕССА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2400" b="1" dirty="0">
              <a:solidFill>
                <a:schemeClr val="accent1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243639"/>
            <a:ext cx="2133600" cy="457200"/>
          </a:xfrm>
        </p:spPr>
        <p:txBody>
          <a:bodyPr/>
          <a:lstStyle/>
          <a:p>
            <a:pPr>
              <a:defRPr/>
            </a:pPr>
            <a:fld id="{F0549C75-0148-44C8-B3F3-E18A7854C851}" type="slidenum">
              <a:rPr lang="ru-RU" altLang="en-US" smtClean="0"/>
              <a:pPr>
                <a:defRPr/>
              </a:pPr>
              <a:t>19</a:t>
            </a:fld>
            <a:endParaRPr lang="ru-RU" altLang="en-US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1"/>
            <a:ext cx="9144000" cy="357188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Повышение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правовой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культуры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избирателей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других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участников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избирательного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процеса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7" descr="cik-emb-clr-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678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620480" y="699542"/>
            <a:ext cx="7272000" cy="38520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273050" indent="-273050" algn="ctr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СТРУКТУРА 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СВОДНОГО ПЛАНА:</a:t>
            </a:r>
          </a:p>
          <a:p>
            <a:pPr marL="273050" indent="-273050" algn="ctr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714375" indent="276225">
              <a:buFontTx/>
              <a:buAutoNum type="arabicPeriod"/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Организация обучения кадров избирательных комиссий в Российской Федерации и других участников избирательного процесса</a:t>
            </a:r>
          </a:p>
          <a:p>
            <a:pPr marL="714375">
              <a:buFontTx/>
              <a:buAutoNum type="arabicPeriod"/>
              <a:defRPr/>
            </a:pP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714375">
              <a:buFontTx/>
              <a:buAutoNum type="arabicPeriod"/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Повышение правовой культуры избирателей</a:t>
            </a:r>
          </a:p>
          <a:p>
            <a:pPr marL="714375">
              <a:defRPr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и других участников избирательного процесса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714375">
              <a:buFontTx/>
              <a:buAutoNum type="arabicPeriod"/>
              <a:defRPr/>
            </a:pP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714375">
              <a:defRPr/>
            </a:pP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 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Мониторинг и совершенствование            избирательных технологий 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243639"/>
            <a:ext cx="2133600" cy="457200"/>
          </a:xfrm>
        </p:spPr>
        <p:txBody>
          <a:bodyPr/>
          <a:lstStyle/>
          <a:p>
            <a:pPr>
              <a:defRPr/>
            </a:pPr>
            <a:fld id="{097FA953-0C23-445B-8222-34C5DA1BA3C6}" type="slidenum">
              <a:rPr lang="ru-RU" altLang="en-US" smtClean="0"/>
              <a:pPr>
                <a:defRPr/>
              </a:pPr>
              <a:t>2</a:t>
            </a:fld>
            <a:endParaRPr lang="ru-RU" altLang="en-US" dirty="0"/>
          </a:p>
        </p:txBody>
      </p:sp>
      <p:pic>
        <p:nvPicPr>
          <p:cNvPr id="8" name="Picture 7" descr="cik-emb-clr-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7" y="500062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00435" y="51470"/>
            <a:ext cx="7920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000" b="1" dirty="0" smtClean="0">
                <a:solidFill>
                  <a:schemeClr val="tx2"/>
                </a:solidFill>
              </a:rPr>
              <a:t>Сводный план </a:t>
            </a:r>
            <a:r>
              <a:rPr lang="ru-RU" altLang="ru-RU" sz="1000" b="1" dirty="0">
                <a:solidFill>
                  <a:schemeClr val="tx2"/>
                </a:solidFill>
              </a:rPr>
              <a:t>основных мероприятий РЦОИТ при ЦИК России </a:t>
            </a:r>
            <a:r>
              <a:rPr lang="ru-RU" altLang="ru-RU" sz="1000" b="1" dirty="0" smtClean="0">
                <a:solidFill>
                  <a:schemeClr val="tx2"/>
                </a:solidFill>
              </a:rPr>
              <a:t>по </a:t>
            </a:r>
            <a:r>
              <a:rPr lang="ru-RU" altLang="ru-RU" sz="1000" b="1" dirty="0">
                <a:solidFill>
                  <a:schemeClr val="tx2"/>
                </a:solidFill>
              </a:rPr>
              <a:t>повышению правовой культуры избирателей (участников референдума</a:t>
            </a:r>
            <a:r>
              <a:rPr lang="ru-RU" altLang="ru-RU" sz="1000" b="1" dirty="0" smtClean="0">
                <a:solidFill>
                  <a:schemeClr val="tx2"/>
                </a:solidFill>
              </a:rPr>
              <a:t>) и </a:t>
            </a:r>
            <a:r>
              <a:rPr lang="ru-RU" altLang="ru-RU" sz="1000" b="1" dirty="0">
                <a:solidFill>
                  <a:schemeClr val="tx2"/>
                </a:solidFill>
              </a:rPr>
              <a:t>других участников избирательного процесса, обучению кадров избирательных комиссий, мониторингу и совершенствованию избирательных </a:t>
            </a:r>
            <a:r>
              <a:rPr lang="ru-RU" altLang="ru-RU" sz="1000" b="1" dirty="0" smtClean="0">
                <a:solidFill>
                  <a:schemeClr val="tx2"/>
                </a:solidFill>
              </a:rPr>
              <a:t>технологий в </a:t>
            </a:r>
            <a:r>
              <a:rPr lang="ru-RU" altLang="ru-RU" sz="1000" b="1" dirty="0">
                <a:solidFill>
                  <a:schemeClr val="tx2"/>
                </a:solidFill>
              </a:rPr>
              <a:t>Российской Федерации на 2014 год</a:t>
            </a:r>
            <a:endParaRPr lang="ru-RU" altLang="ru-RU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7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Z:\общая\Батягина\ЭКСКУРСИЯ 11 марта 2015\IMG_46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9635" y="3364284"/>
            <a:ext cx="2752725" cy="18351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3" name="Picture 16" descr="Z:\общая\Батягина\ЭКСКУРСИЯ 11 марта 2015\IMG_46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7960" y="3219822"/>
            <a:ext cx="3025775" cy="20161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4" name="Picture 11" descr="http://www.rcoit.ru/upload/medialibrary/e86/peckurs_mgua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7" y="1635646"/>
            <a:ext cx="2963863" cy="1976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5" name="Picture 13" descr="http://www.rcoit.ru/upload/medialibrary/e0a/peckurs_mgua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1707084"/>
            <a:ext cx="2305050" cy="17081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200" b="1">
                <a:solidFill>
                  <a:srgbClr val="0B5395"/>
                </a:solidFill>
                <a:latin typeface="Calibri" pitchFamily="34" charset="0"/>
              </a:rPr>
              <a:t>Повышение правовой культуры избирателей и других участников избирательного процес</a:t>
            </a:r>
            <a:r>
              <a:rPr lang="ru-RU" altLang="ru-RU" sz="1200" b="1">
                <a:solidFill>
                  <a:srgbClr val="0B5395"/>
                </a:solidFill>
                <a:latin typeface="Calibri" pitchFamily="34" charset="0"/>
              </a:rPr>
              <a:t>с</a:t>
            </a:r>
            <a:r>
              <a:rPr lang="en-US" altLang="ru-RU" sz="1200" b="1">
                <a:solidFill>
                  <a:srgbClr val="0B5395"/>
                </a:solidFill>
                <a:latin typeface="Calibri" pitchFamily="34" charset="0"/>
              </a:rPr>
              <a:t>а</a:t>
            </a:r>
            <a:endParaRPr lang="ru-RU" altLang="ru-RU" sz="1200" b="1">
              <a:solidFill>
                <a:srgbClr val="0B5395"/>
              </a:solidFill>
              <a:latin typeface="Calibri" pitchFamily="34" charset="0"/>
            </a:endParaRPr>
          </a:p>
        </p:txBody>
      </p:sp>
      <p:sp>
        <p:nvSpPr>
          <p:cNvPr id="8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5725907"/>
            <a:ext cx="2133600" cy="457200"/>
          </a:xfrm>
        </p:spPr>
        <p:txBody>
          <a:bodyPr/>
          <a:lstStyle/>
          <a:p>
            <a:pPr>
              <a:defRPr/>
            </a:pPr>
            <a:fld id="{7558C73B-F951-4F62-80CD-C7B000C82484}" type="slidenum">
              <a:rPr lang="ru-RU" altLang="en-US" smtClean="0"/>
              <a:pPr>
                <a:defRPr/>
              </a:pPr>
              <a:t>20</a:t>
            </a:fld>
            <a:endParaRPr lang="ru-RU" altLang="en-US"/>
          </a:p>
        </p:txBody>
      </p:sp>
      <p:sp>
        <p:nvSpPr>
          <p:cNvPr id="9" name="AutoShape 15" descr="https://www.rcoit.ru/upload/medialibrary/2d9/002.JPG"/>
          <p:cNvSpPr>
            <a:spLocks noChangeAspect="1" noChangeArrowheads="1"/>
          </p:cNvSpPr>
          <p:nvPr/>
        </p:nvSpPr>
        <p:spPr bwMode="auto">
          <a:xfrm>
            <a:off x="155575" y="-914400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0" name="Picture 17" descr="Z:\общая\Батягина\ЭКСКУРСИЯ 11 марта 2015\IMG_45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788" y="1707084"/>
            <a:ext cx="2716212" cy="18097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1" name="Picture 7" descr="cik-emb-clr-transpare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285852" y="416446"/>
            <a:ext cx="7500990" cy="1384995"/>
          </a:xfrm>
          <a:prstGeom prst="rect">
            <a:avLst/>
          </a:prstGeom>
          <a:ln w="9525" cap="flat" cmpd="sng" algn="ctr">
            <a:solidFill>
              <a:schemeClr val="accent1">
                <a:shade val="50000"/>
                <a:satMod val="103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05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отчетный период в целях повышения правовой культуры молодежи, подготовки кадрового резерва для избирательных комиссий в соответствии с заключенным государственным контрактом с 11 октября по 24 декабря 2014 года организовано обучение группы студентов и аспирантов МГЮУ имени О.Е. </a:t>
            </a:r>
            <a:r>
              <a:rPr lang="ru-RU" sz="1050" dirty="0" err="1">
                <a:latin typeface="Arial" pitchFamily="34" charset="0"/>
                <a:cs typeface="Arial" pitchFamily="34" charset="0"/>
              </a:rPr>
              <a:t>Кутафина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 по учебной дисциплине государственно-правовой специализации «Избирательное право и избирательный процесс в Российской Федерации» объемом 100 академических часов, в том числе 50 часов лекционных занятий, 46 часов практических и семинарских занятий, 4 часа итоговой аттестации. В период с 1 по 12 декабря 2014 года 28 слушателей спецкурса прошли практику в Правовом управлении Аппарата ЦИК России. По итогам обучения 55 студентов и магистрантов успешно сдали экзамен. </a:t>
            </a:r>
            <a:endParaRPr lang="ru-RU" sz="105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202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IMG_99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961" y="2769353"/>
            <a:ext cx="3079750" cy="14652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Сборник конкурсных работ в области избирательного права и избирательного процесса, повышения правовой и политической культуры избирателей (участников референдума), организаторов выборов, участников избирательных кампаний в 2012/2013 учебном год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339502"/>
            <a:ext cx="1466850" cy="20716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4" name="Picture 13" descr="Сборник конкурсных работ в области избирательного права, избирательного процесса и законодательства о референдуме, выполненных студентами и аспирантами высших юридических учебных заведений (юридических факультетов вузов) РФ в 2007/2008 учебном год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3961" y="843558"/>
            <a:ext cx="1487488" cy="21431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5" name="Picture 15" descr="СБОРНИК конкурсных работ по вопросам избирательного права и избирательного процесса, повышения правовой и политической культуры избирателей (участников референдума), организаторов выборов, участников избирательных кампаний в 2009/2010 учебном году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80801" y="1275359"/>
            <a:ext cx="1476375" cy="21193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200" b="1">
                <a:solidFill>
                  <a:srgbClr val="0B5395"/>
                </a:solidFill>
                <a:latin typeface="Calibri" pitchFamily="34" charset="0"/>
              </a:rPr>
              <a:t>Повышение правовой культуры избирателей и других участников избирательного процес</a:t>
            </a:r>
            <a:r>
              <a:rPr lang="ru-RU" altLang="ru-RU" sz="1200" b="1">
                <a:solidFill>
                  <a:srgbClr val="0B5395"/>
                </a:solidFill>
                <a:latin typeface="Calibri" pitchFamily="34" charset="0"/>
              </a:rPr>
              <a:t>с</a:t>
            </a:r>
            <a:r>
              <a:rPr lang="en-US" altLang="ru-RU" sz="1200" b="1">
                <a:solidFill>
                  <a:srgbClr val="0B5395"/>
                </a:solidFill>
                <a:latin typeface="Calibri" pitchFamily="34" charset="0"/>
              </a:rPr>
              <a:t>а</a:t>
            </a:r>
            <a:endParaRPr lang="ru-RU" altLang="ru-RU" sz="1200" b="1">
              <a:solidFill>
                <a:srgbClr val="0B5395"/>
              </a:solidFill>
              <a:latin typeface="Calibri" pitchFamily="34" charset="0"/>
            </a:endParaRPr>
          </a:p>
        </p:txBody>
      </p:sp>
      <p:pic>
        <p:nvPicPr>
          <p:cNvPr id="7" name="Picture 12" descr="Untitled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29793">
            <a:off x="390886" y="1325986"/>
            <a:ext cx="2174778" cy="27412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8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046486" y="5191878"/>
            <a:ext cx="762000" cy="365125"/>
          </a:xfrm>
        </p:spPr>
        <p:txBody>
          <a:bodyPr/>
          <a:lstStyle/>
          <a:p>
            <a:pPr>
              <a:defRPr/>
            </a:pPr>
            <a:fld id="{88687199-96E5-4AA1-92D0-11C7A45DA5E2}" type="slidenum">
              <a:rPr lang="ru-RU" altLang="en-US" smtClean="0"/>
              <a:pPr>
                <a:defRPr/>
              </a:pPr>
              <a:t>21</a:t>
            </a:fld>
            <a:endParaRPr lang="ru-RU" altLang="en-US"/>
          </a:p>
        </p:txBody>
      </p:sp>
      <p:pic>
        <p:nvPicPr>
          <p:cNvPr id="9" name="Picture 16" descr="Z:\по задачам\Издательский\1 Фото архив\08-12-14 Заседание комиссии по подведению итогов конкурса\IMG_06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3651870"/>
            <a:ext cx="2179827" cy="14525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0" name="Picture 17" descr="Z:\по задачам\Издательский\1 Фото архив\08-12-14 Заседание комиссии по подведению итогов конкурса\IMG_068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28953" y="3723878"/>
            <a:ext cx="2145121" cy="14287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1" name="Picture 18" descr="Z:\по задачам\Издательский\1 Фото архив\17 12 14 заседание ЦИК обучение и конкурс\IMG_196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69949" y="3723878"/>
            <a:ext cx="1920192" cy="12795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2" name="Picture 19" descr="Z:\по задачам\Издательский\1 Фото архив\17 12 14 заседание ЦИК обучение и конкурс\IMG_196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30295" y="3886151"/>
            <a:ext cx="1921111" cy="12795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3" name="Picture 7" descr="cik-emb-clr-transparen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4499992" y="334383"/>
            <a:ext cx="4464496" cy="333168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050" dirty="0">
                <a:latin typeface="Arial" pitchFamily="34" charset="0"/>
                <a:cs typeface="Arial" pitchFamily="34" charset="0"/>
              </a:rPr>
              <a:t>	В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соответствии с постановлением ЦИК России от 29 апреля 2014 года № 228/1462-6 с 30 апреля по 15 октября 2014 года Центральной избирательной комиссией Российской Федерации совместно с Министерством образования и науки Российской Федерации, Фондом «Международный фонд поддержки правовых инициатив», избирательными комиссиями субъектов Российской Федерации, образовательными организациями высшего образования  проводился конкурс на лучшую работу по вопросам избирательного права и избирательного процесса, повышения правовой и политической культуры избирателей (участников референдума), организаторов выборов, участников избирательных кампаний в 2014 году (далее – конкурс).</a:t>
            </a: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Итоги конкурса подведены на заседании ЦИК России года (постановление  ЦИК России от 17 декабря 2014 г. №</a:t>
            </a:r>
            <a:r>
              <a:rPr lang="ru-RU" sz="1000" dirty="0"/>
              <a:t> 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264/1605-6 ).</a:t>
            </a:r>
            <a:r>
              <a:rPr lang="ru-RU" sz="1000" dirty="0"/>
              <a:t> </a:t>
            </a:r>
          </a:p>
          <a:p>
            <a:pPr algn="just"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Постановлением ЦИК России от 22 октября 2014 года</a:t>
            </a:r>
            <a:br>
              <a:rPr lang="ru-RU" sz="1000" dirty="0">
                <a:latin typeface="Arial" pitchFamily="34" charset="0"/>
                <a:cs typeface="Arial" pitchFamily="34" charset="0"/>
              </a:rPr>
            </a:br>
            <a:r>
              <a:rPr lang="ru-RU" sz="1000" dirty="0">
                <a:latin typeface="Arial" pitchFamily="34" charset="0"/>
                <a:cs typeface="Arial" pitchFamily="34" charset="0"/>
              </a:rPr>
              <a:t>№ 258/1584-6 «О Всероссийском конкурсе на лучшую работу по вопросам избирательного права и избирательного процесса, повышения правовой и политической культуры избирателей (участников референдума), организаторов выборов, участников избирательных кампаний» объявлен новый конкурс на 2014\2015 учебный год</a:t>
            </a:r>
            <a:endParaRPr lang="ru-RU" sz="10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889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8389" y="1923678"/>
            <a:ext cx="3190875" cy="22336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3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201" y="339974"/>
            <a:ext cx="4772025" cy="21812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200" b="1">
                <a:solidFill>
                  <a:srgbClr val="0B5395"/>
                </a:solidFill>
                <a:latin typeface="Calibri" pitchFamily="34" charset="0"/>
              </a:rPr>
              <a:t>Повышение правовой культуры избирателей и других участников избирательного процес</a:t>
            </a:r>
            <a:r>
              <a:rPr lang="ru-RU" altLang="ru-RU" sz="1200" b="1">
                <a:solidFill>
                  <a:srgbClr val="0B5395"/>
                </a:solidFill>
                <a:latin typeface="Calibri" pitchFamily="34" charset="0"/>
              </a:rPr>
              <a:t>с</a:t>
            </a:r>
            <a:r>
              <a:rPr lang="en-US" altLang="ru-RU" sz="1200" b="1">
                <a:solidFill>
                  <a:srgbClr val="0B5395"/>
                </a:solidFill>
                <a:latin typeface="Calibri" pitchFamily="34" charset="0"/>
              </a:rPr>
              <a:t>а</a:t>
            </a:r>
            <a:endParaRPr lang="ru-RU" altLang="ru-RU" sz="1200" b="1">
              <a:solidFill>
                <a:srgbClr val="0B5395"/>
              </a:solidFill>
              <a:latin typeface="Calibri" pitchFamily="34" charset="0"/>
            </a:endParaRPr>
          </a:p>
        </p:txBody>
      </p:sp>
      <p:pic>
        <p:nvPicPr>
          <p:cNvPr id="5" name="Picture 16" descr="statya_olimpiada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4" y="339502"/>
            <a:ext cx="2519363" cy="18859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6" name="Picture 17" descr="statya_olimpiada-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2" y="2212355"/>
            <a:ext cx="3527425" cy="23637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7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140824" y="5061847"/>
            <a:ext cx="762000" cy="365125"/>
          </a:xfrm>
        </p:spPr>
        <p:txBody>
          <a:bodyPr/>
          <a:lstStyle/>
          <a:p>
            <a:pPr>
              <a:defRPr/>
            </a:pPr>
            <a:fld id="{84950EDF-08D5-4CB6-A052-B94401DACF06}" type="slidenum">
              <a:rPr lang="ru-RU" altLang="en-US" smtClean="0"/>
              <a:pPr>
                <a:defRPr/>
              </a:pPr>
              <a:t>22</a:t>
            </a:fld>
            <a:endParaRPr lang="ru-RU" altLang="en-US"/>
          </a:p>
        </p:txBody>
      </p:sp>
      <p:sp>
        <p:nvSpPr>
          <p:cNvPr id="8" name="AutoShape 18" descr="https://www.rcoit.ru/upload/medialibrary/5d1/olimp-8.jpg"/>
          <p:cNvSpPr>
            <a:spLocks noChangeAspect="1" noChangeArrowheads="1"/>
          </p:cNvSpPr>
          <p:nvPr/>
        </p:nvSpPr>
        <p:spPr bwMode="auto">
          <a:xfrm>
            <a:off x="155575" y="-1943100"/>
            <a:ext cx="2857500" cy="405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" name="AutoShape 20" descr="https://www.rcoit.ru/upload/medialibrary/5d1/olimp-8.jpg"/>
          <p:cNvSpPr>
            <a:spLocks noChangeAspect="1" noChangeArrowheads="1"/>
          </p:cNvSpPr>
          <p:nvPr/>
        </p:nvSpPr>
        <p:spPr bwMode="auto">
          <a:xfrm>
            <a:off x="155575" y="-1943100"/>
            <a:ext cx="2857500" cy="405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0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412" y="627534"/>
            <a:ext cx="1598612" cy="22685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1" name="Picture 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2037" y="1419695"/>
            <a:ext cx="1598612" cy="23066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2" name="Picture 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0307" y="2563124"/>
            <a:ext cx="2287697" cy="17145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3" name="Picture 7" descr="cik-emb-clr-transparen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2267744" y="3601492"/>
            <a:ext cx="6696744" cy="134652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	</a:t>
            </a:r>
            <a:r>
              <a:rPr lang="ru-RU" sz="1050" dirty="0">
                <a:solidFill>
                  <a:schemeClr val="tx1"/>
                </a:solidFill>
                <a:latin typeface="Arial" charset="0"/>
                <a:cs typeface="Arial" charset="0"/>
              </a:rPr>
              <a:t>Интернет-олимпиада среди школьников по избирательному праву проводилась  с 1 по 24 декабря 2014 года на информационно-обучающем и</a:t>
            </a:r>
            <a:r>
              <a:rPr lang="ru-RU" sz="105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нтернет-портале </a:t>
            </a:r>
            <a:r>
              <a:rPr lang="ru-RU" sz="1050" dirty="0">
                <a:solidFill>
                  <a:schemeClr val="tx1"/>
                </a:solidFill>
                <a:latin typeface="Arial" charset="0"/>
                <a:cs typeface="Arial" charset="0"/>
              </a:rPr>
              <a:t>РЦОИТ при ЦИК России. В  </a:t>
            </a:r>
            <a:r>
              <a:rPr lang="ru-RU" sz="1050" dirty="0" err="1">
                <a:solidFill>
                  <a:schemeClr val="tx1"/>
                </a:solidFill>
                <a:latin typeface="Arial" charset="0"/>
                <a:cs typeface="Arial" charset="0"/>
              </a:rPr>
              <a:t>интернет-олимпиаде</a:t>
            </a:r>
            <a:r>
              <a:rPr lang="ru-RU" sz="1050" dirty="0">
                <a:solidFill>
                  <a:schemeClr val="tx1"/>
                </a:solidFill>
                <a:latin typeface="Arial" charset="0"/>
                <a:cs typeface="Arial" charset="0"/>
              </a:rPr>
              <a:t>  приняли участие  более 200 учащихся 10-11 классов общеобразовательных школ - 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победители и призеры викторин, конкурсов, олимпиад школьников по избирательному праву из 75 субъектов Российской Федерации.  По итогам </a:t>
            </a:r>
            <a:r>
              <a:rPr lang="ru-RU" sz="1050" dirty="0" err="1">
                <a:latin typeface="Arial" pitchFamily="34" charset="0"/>
                <a:cs typeface="Arial" pitchFamily="34" charset="0"/>
              </a:rPr>
              <a:t>интернет-олимпиады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>
                <a:latin typeface="Arial Narrow" pitchFamily="34" charset="0"/>
                <a:cs typeface="Times New Roman" pitchFamily="18" charset="0"/>
              </a:rPr>
              <a:t>15 участникам, набравшим наибольшее количество баллов, вручены дипломы </a:t>
            </a:r>
            <a:r>
              <a:rPr lang="en-US" sz="1200" dirty="0">
                <a:latin typeface="Arial Narrow" pitchFamily="34" charset="0"/>
                <a:cs typeface="Times New Roman" pitchFamily="18" charset="0"/>
              </a:rPr>
              <a:t>I </a:t>
            </a:r>
            <a:r>
              <a:rPr lang="ru-RU" sz="1200" dirty="0">
                <a:latin typeface="Arial Narrow" pitchFamily="34" charset="0"/>
                <a:cs typeface="Times New Roman" pitchFamily="18" charset="0"/>
              </a:rPr>
              <a:t>степени и 54 участникам, занявших второе и третье места – дипломы </a:t>
            </a:r>
            <a:r>
              <a:rPr lang="en-US" sz="1200" dirty="0">
                <a:latin typeface="Arial Narrow" pitchFamily="34" charset="0"/>
                <a:cs typeface="Times New Roman" pitchFamily="18" charset="0"/>
              </a:rPr>
              <a:t>II </a:t>
            </a:r>
            <a:r>
              <a:rPr lang="ru-RU" sz="1200" dirty="0">
                <a:latin typeface="Arial Narrow" pitchFamily="34" charset="0"/>
                <a:cs typeface="Times New Roman" pitchFamily="18" charset="0"/>
              </a:rPr>
              <a:t>и</a:t>
            </a:r>
            <a:r>
              <a:rPr lang="en-US" sz="1200" dirty="0">
                <a:latin typeface="Arial Narrow" pitchFamily="34" charset="0"/>
                <a:cs typeface="Times New Roman" pitchFamily="18" charset="0"/>
              </a:rPr>
              <a:t> III </a:t>
            </a:r>
            <a:r>
              <a:rPr lang="ru-RU" sz="1200" dirty="0">
                <a:latin typeface="Arial Narrow" pitchFamily="34" charset="0"/>
                <a:cs typeface="Times New Roman" pitchFamily="18" charset="0"/>
              </a:rPr>
              <a:t>степени. Остальные участники получили именные сертификаты. </a:t>
            </a:r>
            <a:endParaRPr lang="ru-RU" sz="1200" dirty="0">
              <a:solidFill>
                <a:schemeClr val="tx1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641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IMG_71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657" y="605303"/>
            <a:ext cx="6365508" cy="36724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3" name="Picture 17" descr="Z:\по задачам\Издательский\1 Фото архив\СОЧИ\30 окт подход к прессе\IMG_8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254" y="1443855"/>
            <a:ext cx="2447925" cy="16319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4" name="Picture 13" descr="vistavka_ird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433" y="627534"/>
            <a:ext cx="3095824" cy="20625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358303" y="339502"/>
            <a:ext cx="7170590" cy="6001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050" dirty="0">
                <a:solidFill>
                  <a:schemeClr val="tx1"/>
                </a:solidFill>
                <a:latin typeface="Arial" charset="0"/>
                <a:cs typeface="Arial" charset="0"/>
              </a:rPr>
              <a:t>В атриуме здания ЦИК России  с 12 по 16 сентября 2014 года была организована выставка информационно-разъяснительных материалов, подготовленных избирательными комиссиями субъектов Российской Федерации и нижестоящими избирательными комиссиями к выборам в единый день голосования</a:t>
            </a:r>
            <a:endParaRPr lang="ru-RU" sz="10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000" b="1" smtClean="0">
                <a:solidFill>
                  <a:srgbClr val="0B5395"/>
                </a:solidFill>
              </a:rPr>
              <a:t>Повышение правовой культуры избирателей и других участников избирательного процес</a:t>
            </a:r>
            <a:r>
              <a:rPr lang="ru-RU" altLang="ru-RU" sz="1000" b="1" smtClean="0">
                <a:solidFill>
                  <a:srgbClr val="0B5395"/>
                </a:solidFill>
              </a:rPr>
              <a:t>с</a:t>
            </a:r>
            <a:r>
              <a:rPr lang="en-US" altLang="ru-RU" sz="1000" b="1" smtClean="0">
                <a:solidFill>
                  <a:srgbClr val="0B5395"/>
                </a:solidFill>
              </a:rPr>
              <a:t>а</a:t>
            </a:r>
            <a:endParaRPr lang="ru-RU" altLang="ru-RU" sz="1000" b="1" dirty="0">
              <a:solidFill>
                <a:srgbClr val="0B5395"/>
              </a:solidFill>
            </a:endParaRPr>
          </a:p>
        </p:txBody>
      </p:sp>
      <p:pic>
        <p:nvPicPr>
          <p:cNvPr id="7" name="Picture 16" descr="vistavka_ist_vib-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1945" y="936057"/>
            <a:ext cx="1584325" cy="11890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8" name="Picture 15" descr="vistavka_ist_vib-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79714" y="1443855"/>
            <a:ext cx="1728788" cy="11890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9" name="Picture 17" descr="IMG_707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682" y="2355726"/>
            <a:ext cx="2593057" cy="17281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0" name="Picture 19" descr="Z:\общая\Акаевич\отчет 2014\Фото к п.1.1\IMG_827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4458" y="3410421"/>
            <a:ext cx="2735262" cy="18256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11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8068689" y="5355085"/>
            <a:ext cx="762000" cy="365125"/>
          </a:xfrm>
        </p:spPr>
        <p:txBody>
          <a:bodyPr/>
          <a:lstStyle/>
          <a:p>
            <a:pPr>
              <a:defRPr/>
            </a:pPr>
            <a:fld id="{D8077213-8409-4D4C-AB6F-0F155C073775}" type="slidenum">
              <a:rPr lang="ru-RU" altLang="en-US" smtClean="0"/>
              <a:pPr>
                <a:defRPr/>
              </a:pPr>
              <a:t>23</a:t>
            </a:fld>
            <a:endParaRPr lang="ru-RU" altLang="en-US"/>
          </a:p>
        </p:txBody>
      </p:sp>
      <p:pic>
        <p:nvPicPr>
          <p:cNvPr id="12" name="Picture 7" descr="cik-emb-clr-transparen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995936" y="2139702"/>
            <a:ext cx="4896544" cy="286232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0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РЦОИТ при ЦИК России совместно с Государственным центральным музеем современной истории России  подготовил планшетную фотодокументальную выставку «Из истории выборов в России. 1864-1917 гг.».  Основная выставочная экспозиция, посвященная теме выборов в российские представительные органы власти, основанная на коллекционных фондах научной библиотеки музея, была развернута в единый день голосования в Информационном центре ЦИК России, а дополнительный тираж направлен в ряд субъектов Российской Федерации для размещения в помещениях образцовых избирательных участков.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 Указанная выставочная экспозиция, а также экспозиция прижизненных изданий трудов выдающихся российских мыслителей конца XIX начала XX веков Б.Н. </a:t>
            </a:r>
            <a:r>
              <a:rPr lang="ru-RU" sz="1050" dirty="0" smtClean="0">
                <a:latin typeface="Arial" pitchFamily="34" charset="0"/>
                <a:cs typeface="Arial" pitchFamily="34" charset="0"/>
              </a:rPr>
              <a:t>Чичерина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, И.А. Ильина, Ф.Ф. </a:t>
            </a:r>
            <a:r>
              <a:rPr lang="ru-RU" sz="1050" dirty="0" err="1">
                <a:latin typeface="Arial" pitchFamily="34" charset="0"/>
                <a:cs typeface="Arial" pitchFamily="34" charset="0"/>
              </a:rPr>
              <a:t>Кокошкина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, П.И. </a:t>
            </a:r>
            <a:r>
              <a:rPr lang="ru-RU" sz="1050" dirty="0" err="1">
                <a:latin typeface="Arial" pitchFamily="34" charset="0"/>
                <a:cs typeface="Arial" pitchFamily="34" charset="0"/>
              </a:rPr>
              <a:t>Новгородцева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 из фондов Государственной публичной исторической библиотеки, посвященных истории и развитию народного представительства в России были развернуты 30–31 октября 2014 года в городе Сочи Краснодарского края в рамках работы Всероссийского совещания с председателями ИКС РФ</a:t>
            </a:r>
            <a:endParaRPr lang="ru-RU" sz="105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280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792" y="843558"/>
            <a:ext cx="71437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p.v.kobzev\Desktop\На сайт\IMG_158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1166" y="339502"/>
            <a:ext cx="2237106" cy="168200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5" name="Picture 6" descr="C:\Users\p.v.kobzev\Desktop\На сайт\IMG_15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4082" y="4699755"/>
            <a:ext cx="2964676" cy="197645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6" name="Picture 5" descr="C:\Users\p.v.kobzev\Desktop\На сайт\IMG_13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3401899"/>
            <a:ext cx="2643206" cy="176213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000" b="1">
                <a:solidFill>
                  <a:srgbClr val="0B5395"/>
                </a:solidFill>
              </a:rPr>
              <a:t>Повышение правовой культуры избирателей и других участников избирательного процес</a:t>
            </a:r>
            <a:r>
              <a:rPr lang="ru-RU" altLang="ru-RU" sz="1000" b="1">
                <a:solidFill>
                  <a:srgbClr val="0B5395"/>
                </a:solidFill>
              </a:rPr>
              <a:t>с</a:t>
            </a:r>
            <a:r>
              <a:rPr lang="en-US" altLang="ru-RU" sz="1000" b="1">
                <a:solidFill>
                  <a:srgbClr val="0B5395"/>
                </a:solidFill>
              </a:rPr>
              <a:t>а</a:t>
            </a:r>
            <a:endParaRPr lang="ru-RU" altLang="ru-RU" sz="1000" b="1">
              <a:solidFill>
                <a:srgbClr val="0B5395"/>
              </a:solidFill>
            </a:endParaRPr>
          </a:p>
        </p:txBody>
      </p:sp>
      <p:sp>
        <p:nvSpPr>
          <p:cNvPr id="9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8180154" y="5701432"/>
            <a:ext cx="762000" cy="365125"/>
          </a:xfrm>
        </p:spPr>
        <p:txBody>
          <a:bodyPr/>
          <a:lstStyle/>
          <a:p>
            <a:pPr>
              <a:defRPr/>
            </a:pPr>
            <a:fld id="{8DCF4A04-6C29-4EC4-B6AD-7F782AE28F77}" type="slidenum">
              <a:rPr lang="ru-RU" altLang="en-US" smtClean="0"/>
              <a:pPr>
                <a:defRPr/>
              </a:pPr>
              <a:t>24</a:t>
            </a:fld>
            <a:endParaRPr lang="ru-RU" altLang="en-US"/>
          </a:p>
        </p:txBody>
      </p:sp>
      <p:pic>
        <p:nvPicPr>
          <p:cNvPr id="10" name="Picture 7" descr="C:\Users\p.v.kobzev\Desktop\На сайт\IMG_12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917" y="339522"/>
            <a:ext cx="25717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:\Users\p.v.kobzev\Desktop\На сайт\IMG_165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104" y="1343621"/>
            <a:ext cx="2897188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104" y="339524"/>
            <a:ext cx="2586038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C:\Users\p.v.kobzev\Desktop\На сайт\IMG_138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41470" y="1415049"/>
            <a:ext cx="2571768" cy="171451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14" name="Picture 7" descr="cik-emb-clr-transparen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Z:\общая\Медведева\В отчёт\На сайт\IMG_122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36512" y="1758827"/>
            <a:ext cx="2357454" cy="157163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067944" y="2715766"/>
            <a:ext cx="4929222" cy="221599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 В соответствии с планом мероприятий по реализации Молодежной электоральной концепции на июнь – декабрь 2014 года и распоряжением Председателя ЦИК России от 28 ноября 2014 года </a:t>
            </a:r>
            <a:r>
              <a:rPr lang="ru-RU" sz="105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050" dirty="0" smtClean="0">
                <a:latin typeface="Arial" pitchFamily="34" charset="0"/>
                <a:cs typeface="Arial" pitchFamily="34" charset="0"/>
              </a:rPr>
            </a:br>
            <a:r>
              <a:rPr lang="ru-RU" sz="1050" dirty="0" smtClean="0">
                <a:latin typeface="Arial" pitchFamily="34" charset="0"/>
                <a:cs typeface="Arial" pitchFamily="34" charset="0"/>
              </a:rPr>
              <a:t>№ 399-р 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в период с 15 по 22 декабря 2014 года в рамках заключенного государственного контракта РЦОИТ при ЦИК России совместно с Аппаратом ЦИК России организована и проведена тематическая выставка «Молодежь и выборы – 2014», на которой были представлены фото- и видеоматериалы, образцы информационно-разъяснительных материалов, полиграфической продукции и мультимедийных изданий, электронных обучающих ресурсов для молодых и будущих избирателей, подготовленных избирательными комиссиями субъектов Российской Федерации, ЦИК России и РЦОИТ при ЦИК России в рамках реализации Молодежной электоральной концепции в 2014 году.</a:t>
            </a:r>
            <a:endParaRPr lang="ru-RU" sz="10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2355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rako_exk-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9778" y="646344"/>
            <a:ext cx="2303462" cy="1550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3" name="Picture 5" descr="exkurs_vel_voina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643758"/>
            <a:ext cx="2952750" cy="19526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4" name="Picture 11" descr="eksk_dmi-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446" y="339502"/>
            <a:ext cx="3456384" cy="230484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200" b="1">
                <a:solidFill>
                  <a:srgbClr val="0B5395"/>
                </a:solidFill>
                <a:latin typeface="Calibri" pitchFamily="34" charset="0"/>
              </a:rPr>
              <a:t>Повышение правовой культуры избирателей и других участников избирательного процес</a:t>
            </a:r>
            <a:r>
              <a:rPr lang="ru-RU" altLang="ru-RU" sz="1200" b="1">
                <a:solidFill>
                  <a:srgbClr val="0B5395"/>
                </a:solidFill>
                <a:latin typeface="Calibri" pitchFamily="34" charset="0"/>
              </a:rPr>
              <a:t>с</a:t>
            </a:r>
            <a:r>
              <a:rPr lang="en-US" altLang="ru-RU" sz="1200" b="1">
                <a:solidFill>
                  <a:srgbClr val="0B5395"/>
                </a:solidFill>
                <a:latin typeface="Calibri" pitchFamily="34" charset="0"/>
              </a:rPr>
              <a:t>а</a:t>
            </a:r>
            <a:endParaRPr lang="ru-RU" altLang="ru-RU" sz="1200" b="1">
              <a:solidFill>
                <a:srgbClr val="0B5395"/>
              </a:solidFill>
              <a:latin typeface="Calibri" pitchFamily="34" charset="0"/>
            </a:endParaRPr>
          </a:p>
        </p:txBody>
      </p:sp>
      <p:pic>
        <p:nvPicPr>
          <p:cNvPr id="6" name="Picture 14" descr="Рисунок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6633" y="2211710"/>
            <a:ext cx="3453879" cy="230822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7" name="Picture 15" descr="Рисунок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3508623"/>
            <a:ext cx="2376488" cy="16875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8" name="Picture 16" descr="Рисунок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5734" y="339502"/>
            <a:ext cx="2089150" cy="13954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9" name="Picture 11" descr="exk_mgua-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05118" y="2661810"/>
            <a:ext cx="2303463" cy="1535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1" name="Picture 15" descr="yagu-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628" y="1059111"/>
            <a:ext cx="1873250" cy="12477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0" descr="IMG_248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200" y="2139702"/>
            <a:ext cx="2016125" cy="15811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3" name="Picture 31" descr="IMG_246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383" y="1779835"/>
            <a:ext cx="2105025" cy="140335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7924478" y="5931148"/>
            <a:ext cx="762000" cy="365125"/>
          </a:xfrm>
        </p:spPr>
        <p:txBody>
          <a:bodyPr/>
          <a:lstStyle/>
          <a:p>
            <a:pPr>
              <a:defRPr/>
            </a:pPr>
            <a:fld id="{B26A8EFD-9EC1-4F96-A7D3-932AA9DB4B80}" type="slidenum">
              <a:rPr lang="ru-RU" altLang="en-US" smtClean="0"/>
              <a:pPr>
                <a:defRPr/>
              </a:pPr>
              <a:t>25</a:t>
            </a:fld>
            <a:endParaRPr lang="ru-RU" altLang="en-US"/>
          </a:p>
        </p:txBody>
      </p:sp>
      <p:pic>
        <p:nvPicPr>
          <p:cNvPr id="15" name="Picture 7" descr="cik-emb-clr-transparen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547664" y="3450362"/>
            <a:ext cx="7418372" cy="15696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200" dirty="0">
                <a:solidFill>
                  <a:schemeClr val="tx1"/>
                </a:solidFill>
                <a:latin typeface="Arial" charset="0"/>
                <a:cs typeface="Arial" charset="0"/>
              </a:rPr>
              <a:t>	</a:t>
            </a:r>
            <a:r>
              <a:rPr lang="ru-RU" sz="1050" dirty="0">
                <a:solidFill>
                  <a:schemeClr val="tx1"/>
                </a:solidFill>
                <a:latin typeface="Arial" charset="0"/>
                <a:cs typeface="Arial" charset="0"/>
              </a:rPr>
              <a:t>Организованы и проведены более 50 ознакомительных экскурсий, а также «открытые уроки»  в ЦИК России.  В ходе указанных мероприятий их участники также знакомились с выставочными экспозициями, развернутыми в атриуме здания ЦИК России. К примеру, выставочную экспозицию «Великая война», посвященную 100-летию начала Первой мировой войны 1914–1918 годов посетили  делегации учащихся общеобразовательных школ города Москвы, студенты колледжа МИД России,  слушатели Российского православного университета-Православного института Святого Иоанна Богослова и Московской духовной академии и семинарии. Выставочную экспозицию «Молодежь и выборы-2014»  посетили 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делегации молодежных общественных организаций Владимирской, Калужской, Московской, Смоленской, Тверской, Тамбовской, Тульской, Ярославской областей, городов Москвы,  Севастополя  и ряда других регионов страны</a:t>
            </a:r>
            <a:r>
              <a:rPr lang="ru-RU" sz="105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09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Untitled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2901" y="339502"/>
            <a:ext cx="4464050" cy="37798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200" b="1">
                <a:solidFill>
                  <a:srgbClr val="0B5395"/>
                </a:solidFill>
                <a:latin typeface="Calibri" pitchFamily="34" charset="0"/>
              </a:rPr>
              <a:t>Повышение правовой культуры избирателей и других участников избирательного процес</a:t>
            </a:r>
            <a:r>
              <a:rPr lang="ru-RU" altLang="ru-RU" sz="1200" b="1">
                <a:solidFill>
                  <a:srgbClr val="0B5395"/>
                </a:solidFill>
                <a:latin typeface="Calibri" pitchFamily="34" charset="0"/>
              </a:rPr>
              <a:t>с</a:t>
            </a:r>
            <a:r>
              <a:rPr lang="en-US" altLang="ru-RU" sz="1200" b="1">
                <a:solidFill>
                  <a:srgbClr val="0B5395"/>
                </a:solidFill>
                <a:latin typeface="Calibri" pitchFamily="34" charset="0"/>
              </a:rPr>
              <a:t>а</a:t>
            </a:r>
            <a:endParaRPr lang="ru-RU" altLang="ru-RU" sz="1200" b="1">
              <a:solidFill>
                <a:srgbClr val="0B5395"/>
              </a:solidFill>
              <a:latin typeface="Calibri" pitchFamily="34" charset="0"/>
            </a:endParaRPr>
          </a:p>
        </p:txBody>
      </p:sp>
      <p:pic>
        <p:nvPicPr>
          <p:cNvPr id="4" name="Picture 14" descr="IMG_99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2256" y="2715194"/>
            <a:ext cx="2669664" cy="15804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5" name="Picture 15" descr="IMG_99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5351" y="987574"/>
            <a:ext cx="2485161" cy="1656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6" name="Picture 18" descr="кресло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046" y="1059582"/>
            <a:ext cx="2736850" cy="20002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7" name="Picture 19" descr="кресло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4804" y="2355726"/>
            <a:ext cx="2449512" cy="19526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051720" y="3795886"/>
            <a:ext cx="6897602" cy="114646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ru-RU" sz="1050" dirty="0">
                <a:solidFill>
                  <a:schemeClr val="tx1"/>
                </a:solidFill>
                <a:latin typeface="Arial" charset="0"/>
                <a:cs typeface="Arial" charset="0"/>
              </a:rPr>
              <a:t>В соответствии с постановлением ЦИК России от 26 марта 2014 года 2014 </a:t>
            </a:r>
            <a:r>
              <a:rPr lang="ru-RU" sz="105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года </a:t>
            </a:r>
            <a:br>
              <a:rPr lang="ru-RU" sz="1050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ru-RU" sz="105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№ </a:t>
            </a:r>
            <a:r>
              <a:rPr lang="ru-RU" sz="1050" dirty="0">
                <a:solidFill>
                  <a:schemeClr val="tx1"/>
                </a:solidFill>
                <a:latin typeface="Arial" charset="0"/>
                <a:cs typeface="Arial" charset="0"/>
              </a:rPr>
              <a:t>223/1440-6  ЦИК России в период с 1 апреля по 10 декабря 2014 года ЦИК России </a:t>
            </a:r>
            <a:r>
              <a:rPr lang="ru-RU" sz="105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проводился </a:t>
            </a:r>
            <a:r>
              <a:rPr lang="ru-RU" sz="1050" dirty="0">
                <a:solidFill>
                  <a:schemeClr val="tx1"/>
                </a:solidFill>
                <a:latin typeface="Arial" charset="0"/>
                <a:cs typeface="Arial" charset="0"/>
              </a:rPr>
              <a:t>конкурс среди средств массовой информации  общественных организаций инвалидов в Российской Федерации на лучшую  публикацию по вопросам, связанным с обеспечением избирательных прав граждан с инвалидностью. Итоги конкурса подведены на заседании ЦИК России (постановление ЦИК России от 10 декабря 2014  года № 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262/1599-6 )</a:t>
            </a:r>
            <a:endParaRPr lang="ru-RU" sz="10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175941" y="5354512"/>
            <a:ext cx="762000" cy="365125"/>
          </a:xfrm>
        </p:spPr>
        <p:txBody>
          <a:bodyPr/>
          <a:lstStyle/>
          <a:p>
            <a:pPr>
              <a:defRPr/>
            </a:pPr>
            <a:fld id="{B054E761-BA03-4E7C-A582-E5F45083C340}" type="slidenum">
              <a:rPr lang="ru-RU" altLang="en-US" smtClean="0"/>
              <a:pPr>
                <a:defRPr/>
              </a:pPr>
              <a:t>26</a:t>
            </a:fld>
            <a:endParaRPr lang="ru-RU" altLang="en-US"/>
          </a:p>
        </p:txBody>
      </p:sp>
      <p:pic>
        <p:nvPicPr>
          <p:cNvPr id="10" name="Picture 7" descr="cik-emb-clr-transpare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1818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86872" y="5589786"/>
            <a:ext cx="2133600" cy="457200"/>
          </a:xfrm>
        </p:spPr>
        <p:txBody>
          <a:bodyPr/>
          <a:lstStyle/>
          <a:p>
            <a:pPr>
              <a:defRPr/>
            </a:pPr>
            <a:fld id="{41EBC98A-F54A-487E-B869-8679D7FEB6F1}" type="slidenum">
              <a:rPr lang="ru-RU" altLang="en-US" smtClean="0"/>
              <a:pPr>
                <a:defRPr/>
              </a:pPr>
              <a:t>27</a:t>
            </a:fld>
            <a:endParaRPr lang="ru-RU" altLang="en-US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776737" y="1275606"/>
            <a:ext cx="6143625" cy="200054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endParaRPr lang="ru-RU" sz="2800" b="1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3. МОНИТОРИНГ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И СОВЕРШЕНСТВОВАНИЕ ИЗБИРАТЕЛЬНЫХ ТЕХНОЛОГИЙ</a:t>
            </a:r>
            <a:r>
              <a:rPr lang="ru-RU" sz="24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</a:p>
          <a:p>
            <a:pPr algn="ctr">
              <a:defRPr/>
            </a:pPr>
            <a:endParaRPr lang="ru-RU" sz="2400" b="1" dirty="0">
              <a:solidFill>
                <a:srgbClr val="91C6F7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 b="1">
                <a:solidFill>
                  <a:srgbClr val="0B5395"/>
                </a:solidFill>
              </a:rPr>
              <a:t>Мониторинг и совершенствование избирательных технологий</a:t>
            </a:r>
          </a:p>
        </p:txBody>
      </p:sp>
      <p:pic>
        <p:nvPicPr>
          <p:cNvPr id="5" name="Picture 7" descr="cik-emb-clr-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5618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rc_mi" descr="g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2382" y="1075541"/>
            <a:ext cx="3219459" cy="19413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13353" t="12425" r="12979" b="4279"/>
          <a:stretch>
            <a:fillRect/>
          </a:stretch>
        </p:blipFill>
        <p:spPr bwMode="auto">
          <a:xfrm>
            <a:off x="3347864" y="2355725"/>
            <a:ext cx="3996552" cy="28224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10776" t="19753" r="11919" b="4604"/>
          <a:stretch>
            <a:fillRect/>
          </a:stretch>
        </p:blipFill>
        <p:spPr bwMode="auto">
          <a:xfrm>
            <a:off x="4572000" y="1059582"/>
            <a:ext cx="3651362" cy="26469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5" name="Rectangle 21"/>
          <p:cNvSpPr>
            <a:spLocks noGrp="1" noChangeArrowheads="1"/>
          </p:cNvSpPr>
          <p:nvPr>
            <p:ph type="title"/>
          </p:nvPr>
        </p:nvSpPr>
        <p:spPr>
          <a:xfrm>
            <a:off x="457200" y="277814"/>
            <a:ext cx="8229600" cy="11398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800" dirty="0">
                <a:solidFill>
                  <a:schemeClr val="tx1"/>
                </a:solidFill>
              </a:rPr>
              <a:t/>
            </a:r>
            <a:br>
              <a:rPr lang="ru-RU" sz="3800" dirty="0">
                <a:solidFill>
                  <a:schemeClr val="tx1"/>
                </a:solidFill>
              </a:rPr>
            </a:br>
            <a:endParaRPr lang="ru-RU" sz="3800" dirty="0">
              <a:solidFill>
                <a:schemeClr val="tx1"/>
              </a:solidFill>
            </a:endParaRPr>
          </a:p>
        </p:txBody>
      </p:sp>
      <p:pic>
        <p:nvPicPr>
          <p:cNvPr id="7" name="Picture 24" descr="C:\Users\p.v.kobzev\Desktop\ФОТО Отчёт о выполнении  сводного плана 2014\Электронный ресурс школа уч избир комисси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0" y="25247600"/>
            <a:ext cx="2324100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2574016" y="339502"/>
            <a:ext cx="5280712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	По запросам избирательных комиссий оказывалась разъяснительная, методическая, организационная помощь в проведении информационно-разъяснительной деятельности</a:t>
            </a:r>
          </a:p>
        </p:txBody>
      </p:sp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467544" y="3363838"/>
            <a:ext cx="3747266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На сайте РЦОИТ при ЦИК России публиковались материалы, обобщающие положительный опыт ведения избирательными комиссиями информирования граждан</a:t>
            </a:r>
          </a:p>
        </p:txBody>
      </p:sp>
      <p:pic>
        <p:nvPicPr>
          <p:cNvPr id="10" name="irc_mi" descr="%D0%B7%D0%B0%D0%B2%D1%83%D1%87+%D0%B8%D0%BD%D1%84%D0%B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4" y="987573"/>
            <a:ext cx="1462693" cy="116881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 b="1">
                <a:solidFill>
                  <a:srgbClr val="0B5395"/>
                </a:solidFill>
              </a:rPr>
              <a:t>Мониторинг и совершенствование избирательных технологий</a:t>
            </a:r>
          </a:p>
        </p:txBody>
      </p:sp>
      <p:pic>
        <p:nvPicPr>
          <p:cNvPr id="12" name="Picture 7" descr="cik-emb-clr-transpare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9726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title"/>
          </p:nvPr>
        </p:nvSpPr>
        <p:spPr>
          <a:xfrm>
            <a:off x="457200" y="277814"/>
            <a:ext cx="8229600" cy="11398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800" dirty="0">
                <a:solidFill>
                  <a:schemeClr val="tx1"/>
                </a:solidFill>
              </a:rPr>
              <a:t/>
            </a:r>
            <a:br>
              <a:rPr lang="ru-RU" sz="3800" dirty="0">
                <a:solidFill>
                  <a:schemeClr val="tx1"/>
                </a:solidFill>
              </a:rPr>
            </a:br>
            <a:endParaRPr lang="ru-RU" sz="3800" dirty="0">
              <a:solidFill>
                <a:schemeClr val="tx1"/>
              </a:solidFill>
            </a:endParaRPr>
          </a:p>
        </p:txBody>
      </p:sp>
      <p:sp>
        <p:nvSpPr>
          <p:cNvPr id="3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7141118" y="5440156"/>
            <a:ext cx="2133600" cy="457200"/>
          </a:xfrm>
        </p:spPr>
        <p:txBody>
          <a:bodyPr/>
          <a:lstStyle/>
          <a:p>
            <a:pPr>
              <a:defRPr/>
            </a:pPr>
            <a:fld id="{85884928-8EFA-40BA-9203-FF9B3C6F8996}" type="slidenum">
              <a:rPr lang="ru-RU" altLang="en-US" smtClean="0"/>
              <a:pPr>
                <a:defRPr/>
              </a:pPr>
              <a:t>29</a:t>
            </a:fld>
            <a:endParaRPr lang="ru-RU" altLang="en-US"/>
          </a:p>
        </p:txBody>
      </p:sp>
      <p:pic>
        <p:nvPicPr>
          <p:cNvPr id="4" name="Picture 24" descr="C:\Users\p.v.kobzev\Desktop\ФОТО Отчёт о выполнении  сводного плана 2014\Электронный ресурс школа уч избир комисси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668" y="24444117"/>
            <a:ext cx="2324100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31451" t="12077" r="10953" b="4840"/>
          <a:stretch>
            <a:fillRect/>
          </a:stretch>
        </p:blipFill>
        <p:spPr bwMode="auto">
          <a:xfrm>
            <a:off x="6245766" y="339502"/>
            <a:ext cx="2819363" cy="254392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1445142" y="339502"/>
            <a:ext cx="4286280" cy="57708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50" dirty="0">
                <a:latin typeface="Arial" pitchFamily="34" charset="0"/>
                <a:cs typeface="Arial" pitchFamily="34" charset="0"/>
              </a:rPr>
              <a:t>Публикация информационно-аналитических материалов, обобщающих результаты российских и зарубежных электоральных социологических исследований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32190" t="12425" r="11086" b="4073"/>
          <a:stretch>
            <a:fillRect/>
          </a:stretch>
        </p:blipFill>
        <p:spPr bwMode="auto">
          <a:xfrm>
            <a:off x="5663974" y="1689413"/>
            <a:ext cx="2952328" cy="27119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1445142" y="1411070"/>
            <a:ext cx="4286280" cy="4385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buFont typeface="Wingdings" pitchFamily="2" charset="2"/>
              <a:buChar char="q"/>
              <a:defRPr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анализ общественного мнения, социально-политической ситуации в стране и в регионах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3159668" y="1053892"/>
            <a:ext cx="857250" cy="357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3159668" y="1911143"/>
            <a:ext cx="857250" cy="357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1445142" y="2268326"/>
            <a:ext cx="4286280" cy="4385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buFont typeface="Wingdings" pitchFamily="2" charset="2"/>
              <a:buChar char="q"/>
              <a:defRPr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характеристика методологических особенностей работы социологов в России и за рубежом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3159668" y="2768392"/>
            <a:ext cx="857250" cy="357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1445142" y="3125585"/>
            <a:ext cx="4286280" cy="5001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buFont typeface="Wingdings" pitchFamily="2" charset="2"/>
              <a:buChar char="q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исследование информированности граждан и участия молодежи в выборах</a:t>
            </a: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1445142" y="4054277"/>
            <a:ext cx="428628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buFont typeface="Wingdings" pitchFamily="2" charset="2"/>
              <a:buChar char="q"/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оценка эффективности работы отдельных органов власти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3159668" y="3697081"/>
            <a:ext cx="857250" cy="3571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AutoShape 15" descr="data:image/jpeg;base64,/9j/4AAQSkZJRgABAQAAAQABAAD/2wCEAAkGBxIPEhUPEBIVDxIQFBAPEBQQEA8PEBAPFBQWFhUXFRUYHCggGBolGxQUITEhJSkrLi4uFx8zODMsNygtLisBCgoKDg0OGxAQGiwmHyU0LCwsLC80LDAuLi0sLCwsLDAsLCwsLCwsLCwsLCwsNDQuLCwsLCwsLCwsLDcsLCwrLP/AABEIAMIBAwMBIgACEQEDEQH/xAAbAAABBQEBAAAAAAAAAAAAAAAAAQIDBAUGB//EADsQAAICAQMCBAMFBgUFAQEAAAECAAMRBBIhBTETQVFhBiJxMoGRobEUIzNCwdFDUmJy4QeCkvDxwhX/xAAaAQEBAAMBAQAAAAAAAAAAAAAAAQIDBAUG/8QAKREBAAICAQQBAwMFAAAAAAAAAAECAxEEBRIhMVETIkEUYaFxgZGx0f/aAAwDAQACEQMRAD8A9xhCEAhCJAWESEBYRIQFhEhAWNZgO8WUdRqAHwf5QPxMCazVY9I6nUBuOx/WZllwMja4AcHkciTcDehI6X3KG9QDH5lCwiZhAWESEBYRIQFhEhAWETMICwiQgLCJCAsIQgEIQgEIRIBCESAsIkICxIkIC5hmJCAs534l3VkWj7LYVj6MO36/lOgJlbqVypWxZQ4IIKnGCPeSRxY6sPWLpdY1zitOSxxx+v0lTWdIWxt1YNKnGVDlh35xntLmi1FeitUIPtAh2bJ3Zx8u7tnjOJqivlhMbl3VS7VC+gA/CPkNF4dQynIP/vMkzNzM6EbmGYDoZjcwgOhG5iwFzCJCAEyNr8eX6So+pBY88Lx947yuXEDVrtDdvw85JMpbABkcEczSRsgH1AP4wHwiQgLFiRYBCEIBEixICRIpiQCETMMwFiRMxMwHZhmMJhmA4mYfW+o1qVDHjJUny54/tLXWtb4Nef8AMdn0z/8AJ518R9RDA8zGZFr4i1L6O0Y5quB2n0cdx+GDOq+HNEl2k/fKHF5NhB9Oy/QgAHPlmcb0TWJ1LTtorSPGqG6o9ywHAI9SCQD7Gdx0a0UUVVPwQFQ85AcjOIhFatbNA3JNlBOAx+0nor/0P/p0163UwJVt23Ab/Tn19veUvi7XNTpLbUCsUXLBwSGTIDD68zzj4f66b9SpQGpyvh7UJeor57kPYe80Zs8Y5iNOTPyowzETEvXK9apxn5SeMHyP1lnM4/T02ZBdwwGdqBQFTJ5APfHtNXTa5k4PzD37/jMK8ys28+mqnUKzbU+m2DFzMPU64t2O0D3/AKzMPxbTUcG5X8toO8k/dMv1dN6Z/r8fdp1+YuZEGi7p1O5JmLmR5i5gcf1HXmm50bj5iR7q3IMjTqoPnL3xppqrEG5tlowFYc4BPZh5icY3T763CHBB5DZO3H4TbHbpjHh1CdQLEKOSxAA9SZ2VK7VUegUH6gTm/hbpNafvGsF1mMjbkKmfQHkn3nTZmuWRYRMxZAsWJFEBYQhADGmOjTAQxuYExuZAuYhMQmCjIyZQFowtIWuI85G9p+1+PoRAsF5E12JGbR3z37QwDOPkc3FhnVvfxDOuOZjbE+LNWGoKZCnK4LHaoIPcnynm9+jN2pSguUWwkMVwwHHlPVNdoPE42gqfXHEzaPhqil/FCguOE4AWsee0eR95qy9Rw1x98ef2ZVxTM6cq/Q6tCCahbqLmUqLCSiVBuCQE53TR0HxE2AGr32fKtjMcC1F7Fh/mHr/8m9ZpuZnas05KFCzjjcuFIP1854VOsZ75PX+HH1HjXwx9WuWI/aVu6w6qp6bv4do2lR3Cem7ufrGdN6XTpl201rWD3IHzN9WPJiaIYUA98c49ZbBnd9S1/NpfOfXvk82nZwjsxmZm9Z6n4G0DAazcFLfZGBz9Tz2m3FjvlvFKR5laRNp1DVmFrvhPT2uLVBpcHcfDxtY+6nj8MTObV2k5Nj59mKj8BxNCnrhCYZS79geFUjyJ9J6WXpHKxRE63/T8Om3Hy01OnXP1etBmw+GO3PYn2xLFGvrcZSxWx3ww4+o7iecX3tYdznJ8vRR6AS/0vrFdK7LQUOchlqZkx3G7BJZu/cAT1q9Oy1xd1vNviHr4LX1970APM7qvWUpGB8znhQvzEn0AHJM8wH/UA6jWJptPW5o+YGxiVck8mw8cKJ6Z0vRJWA4+d2Ay7YLc+Q9B7Cac3Hvh13/lviYllp0W3VZs1JNa4JWpT+8Y+W8+X0HP0mOOtoV+by498zvQ/wDx9Z5L8K9LOp1TO/8ACoO9vRn/AJR/X7pqhXedHXYVcjaXwAO2MkHn7p1GZ543WPFv+Q/u6ztXH8x8zOx6VrPEGPTBklWmDFzIwYuZBII4RgjxAWEIQCNMUxjQGmMJitGEyBtrcH6GZ3/9DjGZoGcl1tW07Z58NjlW8h7GUbDawSC7qAAIzOXfqvvKv7c1zbV/7ifsqPU/2kllXTr76HvoCodpJBBOeAD7SbpPTTQPmta0n1wFH0Ey9P1hwy0V0MyheH37QP8Acc/fxEv+LqamNbfMynDeHyqn0ye8+Z6h2Wvve7fGnVii3b+zp5FYMyn03q9WoH7tgT3I43D7penBuGcRpVauUtT0kWHerbGPc7dysfUr6/fNUrHKJKxFZ3DXyMWPPTtyRuGTp+juT87rs8wgYM3tkngfSW7ej1YzWPBbyKcA/Vex/WP6j1WrTAeI2C2Qo4yxHfExNV8Ru38NQgPmfmb+06cdcuSfta+P0elqdtKePmUtzmolbcIRzknCsPUGZmt6vUwKbPHB7gqPDP13Dn8JQ6mragfM53qdyMTu2t9PQ5II95kjUFTstHhueBk/I5/0N5/Tv7T6rpHTcefzkvq0fiP+vO5XQrce25mZr+yfwkDb0RauNu2vKpj3GeT7yXMpm9ixrrQ2MoBb5gipnsCT5+0WzUNXzbU1a+bgiysfVlPA9yAJ9bS2HFrFFvPxvz/LdTjZIx7rWdfK3mGZGHB5ByP1lmvRWsMrU7D1FbkfpN9rVr7nTWy9L0imvUrqwpyDudMjw7PqD78zqupfGSJWSwakHAawKbjWDxkIoyZguCOCMEdweCPqDMzrFoVCScD+s1zxMWe8TY3p6Fo9cAo22qyqgdFe5Gdg3+Ja+flHHAHp9w5Tq3xbp2S3T9P+d2YK71KdjM322T17Yz7zyqzRbmOPkBz7ZGc9p0Hwf0wPfhX2lUd9zZx8o7HHlyJzcrpGHDjtf6m59+v9sq5JmfToOmXWV96347/u3GPynWdB6+obv7EHgy18OdWcqK3zxwpJ548vcTQ1+not/i1qxHIbG1h9GHM+cbm0mvQjcCD59wDJ9NqQ4ypzzg49Z5v1mrw3T9mLsjA713tZgg8YzyJ13wm58Ihsg7j34PYQOjQyQSJDJFgOhCEAjGj5E8BjSIxzmRMZAEyh1EK42N2bB+7zltmkVmnDYJiByfV+iV78omFb0B2r90gHQrSmDaiqAcCqs1sT6Zz+cu9T1V9LEjBQZ49omm62zKH8JnVhkELkEe2OZLRuFhzPVeoW1VmogZUFQxyti/eO5mF0LpF+qYFVK1u2DYxGAM/MQCcnHtO91mq01/FumsP1Rx+eIh6hTWB4ddi7RhRtG0DHb27Th/R7vNrt31dR4Xel/D2nqdba2s31/wCsYfjByMcj2nQb/L9SM/h5TzrqPWHtIXaUrHcBirMfqOwmm3xbXpqS3hHK4AA5JJOOSfrPO5uTFv6eOnn5b8OO9/y67V6tKl3Odo/X6TJ0fxGHs2FdqHgEnnPvOGb4lTVNud8N5K42Y9h5S2rTXj4Udv3e3uY+mVin3z5ekapKnX96EdO5DhWX85xfVqtMrg6VdmCfE2EipvovbOfMTP3k9yT9TmKGmzBxrUnc2Xj8CcNt9ycGNtrVxtcBge4YBgfxjN0XdO+LTE7h2zSJ8Sdp6UrG1FCL3woAGZU1nUir+EiBmwG+d9gKnzHBJ95Z3wbSC0AvXvRGBztJCNkc5H2fxm7Des5N5YmY/lz56zXFPZqP6+nS/Bvw4tSC21VZzl1XHyVgnOFE6k3kdsTO0mtG0SYagTvvktkncy+Qt5mZRdX6WmrQhwA4HyuB8yn+v0nk+tUq70WYFlR22KO3qGGe6kHI+s9dXVAec8N/61Kv7dVYvBej5sEj7LsB+R/Ket0jPMZPpz6n01ZI8bUNdpl37QfmJ7Dv/wATo+iaLT0DxAxZiNp5yzeeAo47ict8OafLKqLkkjOBk+5M9Jo0KKflUL9ABOnrPJnxSv8Adjjj8odDbaXDbRWoOQM5P/E395YYMrUVYl6mufOtzM0/QyjFq7XQE5xw2PoZ0XS6DWMbi3mSxySY2pZcpEDQpMuJKVMt1wJYQhAaZG8lMgsMCFzIGaSWGVnMgn01e4+wkmpG0EzMo6mqOyE4IMdqtaG84HO/E9uK2x3wYUkJWijgKiAfcoH9JR+Ir8gj14/GTscAD0AH5RKo9RdM7UXSbUPMzUNIiC+0Sj1e4PSyjlvlwPowMfe0z7jOTJwsVrd3qW/HntSdsZFOcYOTwBjnM6XoVV6HDghPRiCQfLA8pl12FWDDuDxNavr1Y/iZQ/7Sy/iJhlr2zp9P03P9ek23rX4bYaLunJ9Y+JOy0EgnksVxx7AiN6R8TknZdz5bgMH8pp8vR3Xet+XYbpn9Z6qNOoONzNkIPU/2mn0bTjU2LXk4bJyoBIAGcjM2tZ8IUXpsduU/xA2cn3QkFT7Zm2mObeXDyubjwT229vHdb1vUu2WsZOeAhKAfhOo+Gfjy1axpbKltJK07gdljCw7Mk9mPI7yn8QfCe3U/stAsts2iwfZCNWc85PY8HzmJ0jUnSXb/AA0sY8IXAJrYZ5Hln+03VprzDzc/Ji/2X878xp61o+oFP3bfaXg/3l0dS955qetWM2W+Y+3ykf3nWdN6fdaqscoW/lI+ZR5E88Tqh4V41Om6/Uh3zON67oqNfaLLk3FRtQhmU7c5xwe2SZ1LdBUq6WM6lQSH3ALwM/Z9PvnLaeZ0vak7rOpY6XemaOukbakCDzwOT9T3M2KZm6cTSoltabTuZNLtIl2oSpSJdqExFmsS1XK9cs1yC5TLdcqUy3XAlhCEBrSCyTtK9kCraZn9R1YpQufQ7f7yxq9UlfLn7vOc2QdY/i2cUqflXycj/wDP6yDM0nTbNTZ+0uxqTuuOHs/H+X385L1F7KDwcqfsn+hm5ZZjtxM/XoLEYMQB3yewI7QMPS2eLcN/O0Fx6bgRjP4zRuMz+k1kFn7jG0EefPJHtwJddswKl4mfes07Fla2uQY1ySjdXNu2mU7qIGJYko6szctolSyia74+528TmTx59bhhGncQfTMs0oo4wMy29MhaqIxRrTO3UMk37o9fCRepW0rtRtpBDI4JDoR/lI853Hwb8aveP2fWWg2D+HY2F8Qehxxu/Wef3VFsQr0uPeYY6TWfDp5fJxZ8cd0+XrnW9LqrwBo3SsEbXexiox/pIBJnPaX/AKeD/H1aD1Falz/5MRz905evW34C+LZgcAb24EkW+097HP1Zp0vHeh9N+F9DpSLNzXMvKl2XCn12gYzNbTaqkNlRz6nkzzCiywc72/8AI8z0ToCK6K2O4BhFnq+leyp9ndlP3jzE4uhJ6hUvAxOV6/0nwrPEUYSw59lbzEDKoSaNCSGmqXqUmQnpWXKhIallqtYEtYlmsSFBLCCSRZqluuVaparkEsIQgNaYfxLYVqyDjDL2++bjTK6zp/ErKEZz+R8jA4e/Um+xazwCfmPbgcn8f6zaNoxgcADAx2AmBfpLq2x4RsIPykEKv/cZp9L0dir+8OWOScZwM84EgdqLMTO19ZtYDOEXyAGCff1m1qNGGUg5GfMdxM09Ibztcj22r+eIFexyq8vgD/asqaBWOSeFydue+Jr1dKReduT6n5j+JlgaYekKzDVI3pmsaJG1Mi6YtlEqW0TdeiV7dPBpz9unlS3TTobNNKtmmhHPWaeV2086B9NIH00qsPwI4UTW/Zoo00IzU08s16eXV08nrolFaqidt8OHFaj2E5qumbXR7sfJ6fpCOzoaGvqV6yrfUexmYut2jmZ+s6zvYUryT3/0r6n0gQ11S1UkStJZrWUOrWWUWMQSdBAegkqiNUSVRAnqlpJWrEspIJIQhAQytcMywZE4gZttAkPgzQdZCVkFNqpE1MvlIwpAomqMNUvFI0pCqBqkbVTQNcY1cKzXpkD0zUauRNVAyLKJXs082mpkLUwMN9NIW003W08iOngYh00b+zTaOnjDRCMoaePWmaJojfCgVFrkqfKQ/p3+kkZcSldfhgrHYD/N5Z8gZR1QTfUxXuFJH1xxMPoOi2L4hO5rMkkjmafw9fj92xBx25BBERdOaiUIxhuP9p7QizWJZrWV6jLVcCZFkyiMQSZRAcokiiNUSRRAlrEsJIUkyQJIQhAQyNpJGNAgcSIiWGEjIkERWNIkxEaVgQlY0rJ9saUgQFYwpLJSN2wqqUjGrlspGlINqTVSM1S8a401wbUDVIzTNE1RhqgZxpjDTNI0xhpgZppjGqmkaYxqIRlPVKWq0gYYIzN1qDIX08quVVbNMwZSSg+pK/8AE7DQ6pdbUGBG9Pz9QZUbTe0a37kixOCCAccZUwjQqrI4PEt1rKd3Uy+xFwNxG7sfumjWIEiCSqIiLJVEAAkixAI9RAkSTLIlElWA+ESEBY0iOiQIyI3bJsRMQIdsNkm2w2wINkTZLG2G2BWKRNkslYbYFU1xPDlrZDZAqeHE8KXNkTZApeDE8GXvDh4cCgaYngS/4cPDgZxoiHTzR8OHhQMs6aMbSzX8KJ4UDEfSTF6hp+WDcYG5CeAcdx9Z2hokVuhVuGUEe4gcT0qlrLQwB2r5+px5TrKapbq0Kr9kY+6TiqBVSuShJP4cXZAg2R22TbYbYDFWSAQxFgJCLCAQhCAQhCAQhCAQhCAhhCEAhCEAhCEAhCEAhCEAhCEAhCEAhCEAhCEAiwhAIQhAIQhAIQhA/9k=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7" name="Picture 16" descr="C:\Users\NR21MR\Pictures\inde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4216" y="3795886"/>
            <a:ext cx="1323967" cy="9916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 b="1">
                <a:solidFill>
                  <a:srgbClr val="0B5395"/>
                </a:solidFill>
              </a:rPr>
              <a:t>Мониторинг и совершенствование избирательных технологий</a:t>
            </a:r>
          </a:p>
        </p:txBody>
      </p:sp>
      <p:pic>
        <p:nvPicPr>
          <p:cNvPr id="19" name="Picture 7" descr="cik-emb-clr-transpar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44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896685">
            <a:off x="644512" y="675934"/>
            <a:ext cx="2862263" cy="1998663"/>
          </a:xfr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5561">
            <a:off x="6079244" y="771876"/>
            <a:ext cx="2974975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Grp="1" noChangeArrowheads="1"/>
          </p:cNvSpPr>
          <p:nvPr>
            <p:ph type="title"/>
          </p:nvPr>
        </p:nvSpPr>
        <p:spPr>
          <a:xfrm>
            <a:off x="2088090" y="51470"/>
            <a:ext cx="5688632" cy="292388"/>
          </a:xfrm>
          <a:ln>
            <a:miter lim="800000"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ПОСТАНОВЛЕНИЯ ЦИК РОССИИ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2395">
            <a:off x="4790194" y="2673589"/>
            <a:ext cx="3443287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8108">
            <a:off x="1346187" y="2501447"/>
            <a:ext cx="32924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0" descr="Избирательная комиссия Волгоградской област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742" y="561059"/>
            <a:ext cx="3743325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cik-emb-clr-transpare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2" y="260351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8814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Z:\по задачам\Издательский\1 Фото архив\Фото обучение севастополь\IMG_7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2820" y="346278"/>
            <a:ext cx="3714776" cy="278608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3" name="irc_mi" descr="newsnews-740x400"/>
          <p:cNvPicPr>
            <a:picLocks noChangeAspect="1" noChangeArrowheads="1"/>
          </p:cNvPicPr>
          <p:nvPr/>
        </p:nvPicPr>
        <p:blipFill>
          <a:blip r:embed="rId3" cstate="print"/>
          <a:srcRect b="17256"/>
          <a:stretch>
            <a:fillRect/>
          </a:stretch>
        </p:blipFill>
        <p:spPr bwMode="auto">
          <a:xfrm>
            <a:off x="2188896" y="3578722"/>
            <a:ext cx="3429024" cy="15348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4" name="Rectangle 21"/>
          <p:cNvSpPr>
            <a:spLocks noGrp="1" noChangeArrowheads="1"/>
          </p:cNvSpPr>
          <p:nvPr>
            <p:ph type="title"/>
          </p:nvPr>
        </p:nvSpPr>
        <p:spPr>
          <a:xfrm>
            <a:off x="457200" y="277814"/>
            <a:ext cx="8229600" cy="11398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800" dirty="0">
                <a:solidFill>
                  <a:schemeClr val="tx1"/>
                </a:solidFill>
              </a:rPr>
              <a:t/>
            </a:r>
            <a:br>
              <a:rPr lang="ru-RU" sz="3800" dirty="0">
                <a:solidFill>
                  <a:schemeClr val="tx1"/>
                </a:solidFill>
              </a:rPr>
            </a:br>
            <a:endParaRPr lang="ru-RU" sz="3800" dirty="0">
              <a:solidFill>
                <a:schemeClr val="tx1"/>
              </a:solidFill>
            </a:endParaRPr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1370854" y="339502"/>
            <a:ext cx="3929090" cy="57708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50" dirty="0">
                <a:latin typeface="Arial" pitchFamily="34" charset="0"/>
                <a:cs typeface="Arial" pitchFamily="34" charset="0"/>
              </a:rPr>
              <a:t>Функционирование в рамках и</a:t>
            </a:r>
            <a:r>
              <a:rPr lang="ru-RU" sz="1050" dirty="0" smtClean="0">
                <a:latin typeface="Arial" pitchFamily="34" charset="0"/>
                <a:cs typeface="Arial" pitchFamily="34" charset="0"/>
              </a:rPr>
              <a:t>нтернет-портала</a:t>
            </a:r>
            <a:endParaRPr lang="ru-RU" sz="105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050" dirty="0">
                <a:latin typeface="Arial" pitchFamily="34" charset="0"/>
                <a:cs typeface="Arial" pitchFamily="34" charset="0"/>
              </a:rPr>
              <a:t> РЦОИТ при ЦИК России специального раздела для информирования  ИКСРФ и ТИК</a:t>
            </a:r>
          </a:p>
        </p:txBody>
      </p:sp>
      <p:sp>
        <p:nvSpPr>
          <p:cNvPr id="6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6781078" y="5804124"/>
            <a:ext cx="2133600" cy="457200"/>
          </a:xfrm>
        </p:spPr>
        <p:txBody>
          <a:bodyPr/>
          <a:lstStyle/>
          <a:p>
            <a:pPr>
              <a:defRPr/>
            </a:pPr>
            <a:fld id="{DDCB8763-50A1-4255-AB86-76C13755A5B3}" type="slidenum">
              <a:rPr lang="ru-RU" altLang="en-US" smtClean="0"/>
              <a:pPr>
                <a:defRPr/>
              </a:pPr>
              <a:t>30</a:t>
            </a:fld>
            <a:endParaRPr lang="ru-RU" altLang="en-US"/>
          </a:p>
        </p:txBody>
      </p:sp>
      <p:pic>
        <p:nvPicPr>
          <p:cNvPr id="7" name="Picture 24" descr="C:\Users\p.v.kobzev\Desktop\ФОТО Отчёт о выполнении  сводного плана 2014\Электронный ресурс школа уч избир комисси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2628" y="24808085"/>
            <a:ext cx="2324100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rc_mi" descr="201416051146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3435846"/>
            <a:ext cx="1453104" cy="109060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1370854" y="2346544"/>
            <a:ext cx="3929090" cy="12234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50" dirty="0">
                <a:solidFill>
                  <a:srgbClr val="000000"/>
                </a:solidFill>
                <a:latin typeface="Arial" charset="0"/>
                <a:cs typeface="Arial" charset="0"/>
              </a:rPr>
              <a:t>Аналитические обзоры, посвященные публикуемым рейтингам глав субъектов Российской Федерации, депутатов Государственной Думы, членов Совета Федерации, наиболее обсуждаемым в СМИ законодательным инициативам, реформе системы местного самоуправления в Российской Федерации и другой тематике (всего около 50 обзоров)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2942503" y="1989360"/>
            <a:ext cx="857250" cy="357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2942503" y="986060"/>
            <a:ext cx="857250" cy="357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1370854" y="1343022"/>
            <a:ext cx="3929090" cy="4154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50" dirty="0">
                <a:solidFill>
                  <a:srgbClr val="000000"/>
                </a:solidFill>
                <a:latin typeface="Arial" charset="0"/>
                <a:cs typeface="Arial" charset="0"/>
              </a:rPr>
              <a:t>Специализированный дайджест материалов СМИ по выборной тематике (всего выпущено 50 дайджестов)</a:t>
            </a: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5508104" y="3055188"/>
            <a:ext cx="3429024" cy="18928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200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ru-RU" sz="1050" dirty="0">
                <a:solidFill>
                  <a:srgbClr val="000000"/>
                </a:solidFill>
                <a:latin typeface="Arial" charset="0"/>
                <a:cs typeface="Arial" charset="0"/>
              </a:rPr>
              <a:t>С целью обеспечения деятельности филиала РЦОИТ при ЦИК России в Крымском федеральном округе, закуплено оборудование видеоконференцсвязи и технические средства для проведения обучения и тестирования, с помощью которых с 9 по 12 декабря 2014 года было проведено </a:t>
            </a:r>
            <a:r>
              <a:rPr lang="ru-RU" sz="1050" dirty="0" err="1">
                <a:solidFill>
                  <a:srgbClr val="000000"/>
                </a:solidFill>
                <a:latin typeface="Arial" charset="0"/>
                <a:cs typeface="Arial" charset="0"/>
              </a:rPr>
              <a:t>очно-дистанционное</a:t>
            </a:r>
            <a:r>
              <a:rPr lang="ru-RU" sz="1050" dirty="0">
                <a:solidFill>
                  <a:srgbClr val="000000"/>
                </a:solidFill>
                <a:latin typeface="Arial" charset="0"/>
                <a:cs typeface="Arial" charset="0"/>
              </a:rPr>
              <a:t> обучение членов (работников аппаратов) Севастопольской городской избирательной комиссии правовым и технологическим основам использования элементов ГАС «Выборы» в </a:t>
            </a:r>
            <a:r>
              <a:rPr lang="ru-RU" sz="1050" dirty="0" err="1">
                <a:solidFill>
                  <a:srgbClr val="000000"/>
                </a:solidFill>
                <a:latin typeface="Arial" charset="0"/>
                <a:cs typeface="Arial" charset="0"/>
              </a:rPr>
              <a:t>межвыборный</a:t>
            </a:r>
            <a:r>
              <a:rPr lang="ru-RU" sz="1050" dirty="0">
                <a:solidFill>
                  <a:srgbClr val="000000"/>
                </a:solidFill>
                <a:latin typeface="Arial" charset="0"/>
                <a:cs typeface="Arial" charset="0"/>
              </a:rPr>
              <a:t> период.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 b="1">
                <a:solidFill>
                  <a:srgbClr val="0B5395"/>
                </a:solidFill>
              </a:rPr>
              <a:t>Мониторинг и совершенствование избирательных технологий</a:t>
            </a:r>
          </a:p>
        </p:txBody>
      </p:sp>
      <p:pic>
        <p:nvPicPr>
          <p:cNvPr id="15" name="Picture 7" descr="cik-emb-clr-transpar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762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rc_mi" descr="ip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6772" y="3999969"/>
            <a:ext cx="1855786" cy="118467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3" name="Picture 2" descr="обложка 25-31 октября 2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8292" y="710983"/>
            <a:ext cx="2188483" cy="307183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4" name="Picture 3" descr="обложка 18-24 октября 20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9794" y="841401"/>
            <a:ext cx="2183122" cy="308429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929945" y="339502"/>
            <a:ext cx="3786071" cy="4154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dirty="0">
                <a:latin typeface="Arial" pitchFamily="34" charset="0"/>
                <a:cs typeface="Arial" pitchFamily="34" charset="0"/>
              </a:rPr>
              <a:t>Подготовка специализированного дайджеста сообщений средств массовой информации по выборной тематике</a:t>
            </a:r>
          </a:p>
        </p:txBody>
      </p:sp>
      <p:sp>
        <p:nvSpPr>
          <p:cNvPr id="6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7357142" y="5597325"/>
            <a:ext cx="2133600" cy="457200"/>
          </a:xfrm>
        </p:spPr>
        <p:txBody>
          <a:bodyPr/>
          <a:lstStyle/>
          <a:p>
            <a:pPr>
              <a:defRPr/>
            </a:pPr>
            <a:fld id="{FC800254-ED6E-410C-822A-FD206FF97082}" type="slidenum">
              <a:rPr lang="ru-RU" altLang="en-US" smtClean="0"/>
              <a:pPr>
                <a:defRPr/>
              </a:pPr>
              <a:t>31</a:t>
            </a:fld>
            <a:endParaRPr lang="ru-RU" altLang="en-US"/>
          </a:p>
        </p:txBody>
      </p:sp>
      <p:pic>
        <p:nvPicPr>
          <p:cNvPr id="7" name="Picture 24" descr="C:\Users\p.v.kobzev\Desktop\ФОТО Отчёт о выполнении  сводного плана 2014\Электронный ресурс школа уч избир комисси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8692" y="24601286"/>
            <a:ext cx="2324100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47644" y="3219822"/>
            <a:ext cx="2652148" cy="7386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050" dirty="0">
                <a:solidFill>
                  <a:srgbClr val="000000"/>
                </a:solidFill>
                <a:latin typeface="Arial" charset="0"/>
                <a:cs typeface="Arial" charset="0"/>
              </a:rPr>
              <a:t>Распространение дайджеста носило целевой характер и осуществлялось по подписке посредством электронных ресурсов РЦОИТ при ЦИК России</a:t>
            </a:r>
            <a:endParaRPr lang="ru-RU" sz="105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 b="1">
                <a:solidFill>
                  <a:srgbClr val="0B5395"/>
                </a:solidFill>
              </a:rPr>
              <a:t>Мониторинг и совершенствование избирательных технологий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4716016" y="334415"/>
            <a:ext cx="4286280" cy="12234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50" dirty="0">
                <a:solidFill>
                  <a:srgbClr val="000000"/>
                </a:solidFill>
                <a:latin typeface="Arial" charset="0"/>
                <a:cs typeface="Arial" charset="0"/>
              </a:rPr>
              <a:t>Проведение тематических исследований: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050" dirty="0">
                <a:solidFill>
                  <a:srgbClr val="000000"/>
                </a:solidFill>
                <a:latin typeface="Arial" charset="0"/>
                <a:cs typeface="Arial" charset="0"/>
              </a:rPr>
              <a:t> «Особенности организации избирательных кампаний и информирования граждан в Индии».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050" dirty="0">
                <a:solidFill>
                  <a:srgbClr val="000000"/>
                </a:solidFill>
                <a:latin typeface="Arial" charset="0"/>
                <a:cs typeface="Arial" charset="0"/>
              </a:rPr>
              <a:t>«Применение избирательных технологий и финансовых инструментов на выборах в США».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050" dirty="0">
                <a:solidFill>
                  <a:srgbClr val="000000"/>
                </a:solidFill>
                <a:latin typeface="Arial" charset="0"/>
                <a:cs typeface="Arial" charset="0"/>
              </a:rPr>
              <a:t>«Технологии организации избирательных кампаний в Бразилии, Мексике, Перу и др. государствах Латинской Америки».</a:t>
            </a:r>
            <a:endParaRPr lang="ru-RU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67880" y="1703187"/>
            <a:ext cx="3314700" cy="28765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2" name="Picture 20" descr="Безымянный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79951" y="2787006"/>
            <a:ext cx="3348037" cy="30527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3" name="Picture 19" descr="Безымянный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99680" y="3862188"/>
            <a:ext cx="3960812" cy="19478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4" name="Picture 7" descr="cik-emb-clr-transparen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3088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eminar_dt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7830" y="1473390"/>
            <a:ext cx="4737194" cy="274654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3" name="Rectangle 21"/>
          <p:cNvSpPr>
            <a:spLocks noGrp="1" noChangeArrowheads="1"/>
          </p:cNvSpPr>
          <p:nvPr>
            <p:ph type="title"/>
          </p:nvPr>
        </p:nvSpPr>
        <p:spPr>
          <a:xfrm>
            <a:off x="457200" y="277814"/>
            <a:ext cx="8229600" cy="11398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800" dirty="0">
                <a:solidFill>
                  <a:schemeClr val="tx1"/>
                </a:solidFill>
              </a:rPr>
              <a:t/>
            </a:r>
            <a:br>
              <a:rPr lang="ru-RU" sz="3800" dirty="0">
                <a:solidFill>
                  <a:schemeClr val="tx1"/>
                </a:solidFill>
              </a:rPr>
            </a:br>
            <a:endParaRPr lang="ru-RU" sz="3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6709070" y="5440156"/>
            <a:ext cx="2133600" cy="457200"/>
          </a:xfrm>
        </p:spPr>
        <p:txBody>
          <a:bodyPr/>
          <a:lstStyle/>
          <a:p>
            <a:pPr>
              <a:defRPr/>
            </a:pPr>
            <a:fld id="{C37BEA11-61C1-4BBB-B052-5BF4499E6261}" type="slidenum">
              <a:rPr lang="ru-RU" altLang="en-US" smtClean="0"/>
              <a:pPr>
                <a:defRPr/>
              </a:pPr>
              <a:t>32</a:t>
            </a:fld>
            <a:endParaRPr lang="ru-RU" altLang="en-US"/>
          </a:p>
        </p:txBody>
      </p:sp>
      <p:pic>
        <p:nvPicPr>
          <p:cNvPr id="5" name="Picture 24" descr="C:\Users\p.v.kobzev\Desktop\ФОТО Отчёт о выполнении  сводного плана 2014\Электронный ресурс школа уч избир комисси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0620" y="24444117"/>
            <a:ext cx="2324100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rc_mi" descr="3761_2151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8574" y="339502"/>
            <a:ext cx="2998748" cy="19791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695422" y="2481501"/>
            <a:ext cx="3643338" cy="15696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200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ru-RU" sz="1050" dirty="0">
                <a:solidFill>
                  <a:srgbClr val="000000"/>
                </a:solidFill>
                <a:latin typeface="Arial" charset="0"/>
                <a:cs typeface="Arial" charset="0"/>
              </a:rPr>
              <a:t>На основании государственного контракта было проведено техническое обслуживание и сопровождение оборудования и программного обеспечения информационно-обучающего комплекса РЦОИТ при ЦИК России в учебно-методическом кабинете, а также регионального сегмента в избирательных комиссиях субъектов Российской Федерации для проведения дистанционного обучения, включая оборудование видеоконференцсвязи</a:t>
            </a: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1775542" y="4497725"/>
            <a:ext cx="7286676" cy="6001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На компьютерных мощностях (серверах) информационно-обучающего комплекса РЦОИТ при ЦИК России проводились межрегиональные видеоконференции, </a:t>
            </a:r>
            <a:r>
              <a:rPr lang="ru-RU" sz="1050" dirty="0" err="1">
                <a:latin typeface="Arial" pitchFamily="34" charset="0"/>
                <a:cs typeface="Arial" pitchFamily="34" charset="0"/>
              </a:rPr>
              <a:t>вебинары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 с избирательными комиссиями субъектов Российской Федерации, а также дистанционное тестирование при проведении обучающих мероприятий</a:t>
            </a:r>
            <a:endParaRPr lang="ru-RU" sz="1050" dirty="0"/>
          </a:p>
        </p:txBody>
      </p:sp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4439838" y="339502"/>
            <a:ext cx="4357718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Разработана и опробована автономная система тестирования членов (работников аппаратов) избирательных комиссий на региональном и муниципальном уровнях с автоматизированными средствами формирования отчетов о результатах итогового тестирования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 b="1">
                <a:solidFill>
                  <a:srgbClr val="0B5395"/>
                </a:solidFill>
              </a:rPr>
              <a:t>Мониторинг и совершенствование избирательных технологий</a:t>
            </a:r>
          </a:p>
        </p:txBody>
      </p:sp>
      <p:pic>
        <p:nvPicPr>
          <p:cNvPr id="11" name="Picture 7" descr="cik-emb-clr-transpar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867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516035" y="556030"/>
            <a:ext cx="7232429" cy="45360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273050" indent="-273050" algn="ctr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73050" indent="-273050" algn="ctr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73050" indent="-273050" algn="ctr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73050" indent="-273050" algn="ctr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73050" indent="-273050" algn="ctr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73050" indent="-273050" algn="ctr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73050" indent="-273050" algn="ctr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73050" indent="-273050" algn="ctr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73050" indent="-273050" algn="ctr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73050" indent="-273050" algn="ctr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73050" indent="-273050" algn="ctr" eaLnBrk="0" hangingPunct="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1"/>
          <p:cNvSpPr>
            <a:spLocks noGrp="1" noChangeArrowheads="1"/>
          </p:cNvSpPr>
          <p:nvPr>
            <p:ph type="title"/>
          </p:nvPr>
        </p:nvSpPr>
        <p:spPr>
          <a:xfrm>
            <a:off x="457200" y="277814"/>
            <a:ext cx="8229600" cy="11398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800" dirty="0">
                <a:solidFill>
                  <a:schemeClr val="tx1"/>
                </a:solidFill>
              </a:rPr>
              <a:t/>
            </a:r>
            <a:br>
              <a:rPr lang="ru-RU" sz="3800" dirty="0">
                <a:solidFill>
                  <a:schemeClr val="tx1"/>
                </a:solidFill>
              </a:rPr>
            </a:br>
            <a:endParaRPr lang="ru-RU" sz="3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7069110" y="5869598"/>
            <a:ext cx="2133600" cy="457200"/>
          </a:xfrm>
        </p:spPr>
        <p:txBody>
          <a:bodyPr/>
          <a:lstStyle/>
          <a:p>
            <a:pPr>
              <a:defRPr/>
            </a:pPr>
            <a:fld id="{9024A68A-AF23-42B6-9DC1-5B38FE2957B8}" type="slidenum">
              <a:rPr lang="ru-RU" altLang="en-US" smtClean="0"/>
              <a:pPr>
                <a:defRPr/>
              </a:pPr>
              <a:t>33</a:t>
            </a:fld>
            <a:endParaRPr lang="ru-RU" altLang="en-US"/>
          </a:p>
        </p:txBody>
      </p:sp>
      <p:pic>
        <p:nvPicPr>
          <p:cNvPr id="5" name="Picture 24" descr="C:\Users\p.v.kobzev\Desktop\ФОТО Отчёт о выполнении  сводного плана 2014\Электронный ресурс школа уч избир комисси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0660" y="24873559"/>
            <a:ext cx="2324100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00435" y="51470"/>
            <a:ext cx="7920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1000" b="1" dirty="0" smtClean="0">
                <a:solidFill>
                  <a:schemeClr val="tx2"/>
                </a:solidFill>
              </a:rPr>
              <a:t>Сводный план </a:t>
            </a:r>
            <a:r>
              <a:rPr lang="ru-RU" altLang="ru-RU" sz="1000" b="1" dirty="0">
                <a:solidFill>
                  <a:schemeClr val="tx2"/>
                </a:solidFill>
              </a:rPr>
              <a:t>основных мероприятий РЦОИТ при ЦИК России </a:t>
            </a:r>
            <a:r>
              <a:rPr lang="ru-RU" altLang="ru-RU" sz="1000" b="1" dirty="0" smtClean="0">
                <a:solidFill>
                  <a:schemeClr val="tx2"/>
                </a:solidFill>
              </a:rPr>
              <a:t>по </a:t>
            </a:r>
            <a:r>
              <a:rPr lang="ru-RU" altLang="ru-RU" sz="1000" b="1" dirty="0">
                <a:solidFill>
                  <a:schemeClr val="tx2"/>
                </a:solidFill>
              </a:rPr>
              <a:t>повышению правовой культуры избирателей (участников референдума</a:t>
            </a:r>
            <a:r>
              <a:rPr lang="ru-RU" altLang="ru-RU" sz="1000" b="1" dirty="0" smtClean="0">
                <a:solidFill>
                  <a:schemeClr val="tx2"/>
                </a:solidFill>
              </a:rPr>
              <a:t>) и </a:t>
            </a:r>
            <a:r>
              <a:rPr lang="ru-RU" altLang="ru-RU" sz="1000" b="1" dirty="0">
                <a:solidFill>
                  <a:schemeClr val="tx2"/>
                </a:solidFill>
              </a:rPr>
              <a:t>других участников избирательного процесса, обучению кадров избирательных комиссий, мониторингу и совершенствованию избирательных </a:t>
            </a:r>
            <a:r>
              <a:rPr lang="ru-RU" altLang="ru-RU" sz="1000" b="1" dirty="0" smtClean="0">
                <a:solidFill>
                  <a:schemeClr val="tx2"/>
                </a:solidFill>
              </a:rPr>
              <a:t>технологий в </a:t>
            </a:r>
            <a:r>
              <a:rPr lang="ru-RU" altLang="ru-RU" sz="1000" b="1" dirty="0">
                <a:solidFill>
                  <a:schemeClr val="tx2"/>
                </a:solidFill>
              </a:rPr>
              <a:t>Российской Федерации на 2014 год</a:t>
            </a:r>
            <a:endParaRPr lang="ru-RU" altLang="ru-RU" sz="1000" b="1" dirty="0">
              <a:solidFill>
                <a:schemeClr val="tx2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76364"/>
              </p:ext>
            </p:extLst>
          </p:nvPr>
        </p:nvGraphicFramePr>
        <p:xfrm>
          <a:off x="1711981" y="735673"/>
          <a:ext cx="6840537" cy="4176715"/>
        </p:xfrm>
        <a:graphic>
          <a:graphicData uri="http://schemas.openxmlformats.org/drawingml/2006/table">
            <a:tbl>
              <a:tblPr/>
              <a:tblGrid>
                <a:gridCol w="527029"/>
                <a:gridCol w="3462358"/>
                <a:gridCol w="960438"/>
                <a:gridCol w="1223962"/>
                <a:gridCol w="666750"/>
              </a:tblGrid>
              <a:tr h="696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№</a:t>
                      </a:r>
                      <a:b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</a:b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Основные направления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Выделено 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(тыс. руб.)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Израсходовано (тыс. руб.)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%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6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Организация обучения кадров избирательных комиссий в Российской Федерации и других участников избирательного процесса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31 763,5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29 989,3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94,4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8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Повышение правовой культуры избирателей и других участников избирательного процесса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1 500,0</a:t>
                      </a:r>
                    </a:p>
                  </a:txBody>
                  <a:tcPr marL="9525" marR="9525" marT="9525" marB="95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950,6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58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63,4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Мониторинг и совершенствование избирательных технологий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10 082,5</a:t>
                      </a:r>
                    </a:p>
                  </a:txBody>
                  <a:tcPr marL="9525" marR="9525" marT="9525" marB="95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7 859,6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78,0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43 346,0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38 799,5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89,5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95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7" descr="cik-emb-clr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7" y="142876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466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331218" y="699542"/>
            <a:ext cx="7561262" cy="280076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endParaRPr lang="ru-RU" sz="32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marL="457200" indent="-457200" algn="ctr">
              <a:buFontTx/>
              <a:buAutoNum type="arabicPeriod"/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ОРГАНИЗАЦИЯ ОБУЧЕНИЯ КАДРОВ ИЗБИРАТЕЛЬНЫХ КОМИССИЙ </a:t>
            </a:r>
            <a:br>
              <a:rPr lang="ru-RU" sz="2400" b="1" dirty="0"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latin typeface="Arial" pitchFamily="34" charset="0"/>
                <a:cs typeface="Arial" pitchFamily="34" charset="0"/>
              </a:rPr>
              <a:t>В РОССИЙСКОЙ ФЕДЕРАЦИИ </a:t>
            </a:r>
            <a:br>
              <a:rPr lang="ru-RU" sz="2400" b="1" dirty="0"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latin typeface="Arial" pitchFamily="34" charset="0"/>
                <a:cs typeface="Arial" pitchFamily="34" charset="0"/>
              </a:rPr>
              <a:t>И ДРУГИХ УЧАСТНИКОВ ИЗБИРАТЕЛЬНОГО ПРОЦЕССА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457200" indent="-457200" algn="ctr">
              <a:buFontTx/>
              <a:buAutoNum type="arabicPeriod"/>
              <a:defRPr/>
            </a:pPr>
            <a:endParaRPr lang="ru-RU" sz="2400" b="1" dirty="0">
              <a:solidFill>
                <a:schemeClr val="accent1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243639"/>
            <a:ext cx="2133600" cy="457200"/>
          </a:xfrm>
        </p:spPr>
        <p:txBody>
          <a:bodyPr/>
          <a:lstStyle/>
          <a:p>
            <a:pPr>
              <a:defRPr/>
            </a:pPr>
            <a:fld id="{EC7628AF-C9C3-4F55-9719-C551F84F8BA1}" type="slidenum">
              <a:rPr lang="ru-RU" altLang="en-US" smtClean="0"/>
              <a:pPr>
                <a:defRPr/>
              </a:pPr>
              <a:t>4</a:t>
            </a:fld>
            <a:endParaRPr lang="ru-RU" altLang="en-US"/>
          </a:p>
        </p:txBody>
      </p:sp>
      <p:pic>
        <p:nvPicPr>
          <p:cNvPr id="4" name="Picture 7" descr="cik-emb-clr-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1438" y="1"/>
            <a:ext cx="9144000" cy="357188"/>
          </a:xfrm>
          <a:prstGeom prst="rect">
            <a:avLst/>
          </a:prstGeom>
          <a:noFill/>
        </p:spPr>
        <p:txBody>
          <a:bodyPr anchor="ctr">
            <a:normAutofit fontScale="85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Организация обучения кадров избирательных комиссий  в  Российской Федерации и других участников избирательного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403323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4" descr="obuch_1-1.jpg"/>
          <p:cNvPicPr>
            <a:picLocks noChangeAspect="1" noChangeArrowheads="1"/>
          </p:cNvPicPr>
          <p:nvPr/>
        </p:nvPicPr>
        <p:blipFill rotWithShape="1">
          <a:blip r:embed="rId2" cstate="print"/>
          <a:srcRect t="24051"/>
          <a:stretch/>
        </p:blipFill>
        <p:spPr bwMode="auto">
          <a:xfrm>
            <a:off x="1610552" y="1343025"/>
            <a:ext cx="6319034" cy="320899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1142976" y="339502"/>
            <a:ext cx="7429552" cy="10849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200" dirty="0">
                <a:solidFill>
                  <a:schemeClr val="tx1"/>
                </a:solidFill>
                <a:latin typeface="Arial" charset="0"/>
                <a:cs typeface="Arial" charset="0"/>
              </a:rPr>
              <a:t>	</a:t>
            </a:r>
            <a:r>
              <a:rPr lang="ru-RU" sz="1050" dirty="0">
                <a:solidFill>
                  <a:schemeClr val="tx1"/>
                </a:solidFill>
                <a:latin typeface="Arial" charset="0"/>
                <a:cs typeface="Arial" charset="0"/>
              </a:rPr>
              <a:t>В течение 2014 года для гражданских служащих Аппарата ЦИК России, сотрудников РЦОИТ при ЦИК России и ФЦИ при ЦИК России проведены занятия по темам: «Изменения в законодательстве о контрактной системе»,  «Обеспечение исполнения государственного контракта», «Организация внутреннего финансового контроля и внутреннего финансового аудита», «Случаи и порядок привлечения экспертов при приемке товаров/работ и услуг»,  «Кодекс этики служебного поведения государственных гражданских служащих», «Психологические основы эффективного организационного взаимодействия» и ряд других.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71438" y="1"/>
            <a:ext cx="9144000" cy="357188"/>
          </a:xfrm>
          <a:prstGeom prst="rect">
            <a:avLst/>
          </a:prstGeom>
          <a:noFill/>
        </p:spPr>
        <p:txBody>
          <a:bodyPr anchor="ctr">
            <a:normAutofit fontScale="85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Организация обучения кадров избирательных комиссий  в  Российской Федерации и других участников избирательного процесса</a:t>
            </a:r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553200" y="5170365"/>
            <a:ext cx="2133600" cy="457200"/>
          </a:xfrm>
        </p:spPr>
        <p:txBody>
          <a:bodyPr/>
          <a:lstStyle/>
          <a:p>
            <a:pPr>
              <a:defRPr/>
            </a:pPr>
            <a:fld id="{EAD747B2-C908-4961-8DA3-05FAB3E2B280}" type="slidenum">
              <a:rPr lang="ru-RU" altLang="en-US" smtClean="0"/>
              <a:pPr>
                <a:defRPr/>
              </a:pPr>
              <a:t>5</a:t>
            </a:fld>
            <a:endParaRPr lang="ru-RU" altLang="en-US"/>
          </a:p>
        </p:txBody>
      </p:sp>
      <p:pic>
        <p:nvPicPr>
          <p:cNvPr id="15" name="Picture 16" descr="Z:\по задачам\Издательский\1 Фото архив\04 12 14 лекция Этика госслужбы\IMG_05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1563638"/>
            <a:ext cx="3000395" cy="20002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6" name="Picture 17" descr="Z:\по задачам\Издательский\1 Фото архив\04 12 14 лекция Этика госслужбы\IMG_0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1420" y="3363839"/>
            <a:ext cx="2428892" cy="161987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7" name="Picture 15" descr="Z:\по задачам\Издательский\1 Фото архив\16 12 14 Лекция Фоминова\IMG_18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7433" y="1707655"/>
            <a:ext cx="2696569" cy="17970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8" name="Picture 7" descr="cik-emb-clr-transpar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7" y="350837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 descr="http://www.rcoit.ru/upload/medialibrary/fec/uchitelya_cik-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1605" y="3355858"/>
            <a:ext cx="3427981" cy="17145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131164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42888" y="0"/>
            <a:ext cx="8686800" cy="400051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</a:rPr>
              <a:t>Организация обучения кадров избирательных комиссий  в Российской  Федерации  и других участников избирательного процесса</a:t>
            </a:r>
          </a:p>
        </p:txBody>
      </p:sp>
      <p:pic>
        <p:nvPicPr>
          <p:cNvPr id="3" name="Picture 14" descr="астрахань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6872" y="2734518"/>
            <a:ext cx="3933640" cy="25363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4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099606" y="5518993"/>
            <a:ext cx="762000" cy="365125"/>
          </a:xfrm>
        </p:spPr>
        <p:txBody>
          <a:bodyPr/>
          <a:lstStyle/>
          <a:p>
            <a:pPr>
              <a:defRPr/>
            </a:pPr>
            <a:fld id="{D85AEE8A-0141-408B-AD59-0D2FB0D2DE22}" type="slidenum">
              <a:rPr lang="ru-RU" altLang="en-US" smtClean="0"/>
              <a:pPr>
                <a:defRPr/>
              </a:pPr>
              <a:t>6</a:t>
            </a:fld>
            <a:endParaRPr lang="ru-RU" altLang="en-US" dirty="0"/>
          </a:p>
        </p:txBody>
      </p:sp>
      <p:pic>
        <p:nvPicPr>
          <p:cNvPr id="5" name="Picture 17" descr="Z:\архив\Фото архив издательского отдела\ФОТО АРХИВ РЦОИТ\2014\16 12 14 Лекция Фоминова\IMG_18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7004" y="2663079"/>
            <a:ext cx="3749498" cy="2500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6" name="Picture 7" descr="cik-emb-clr-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Z:\архив\Фото архив издательского отдела\ФОТО АРХИВ РЦОИТ\2014\16 12 14 Лекция Фоминова\IMG_18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149" y="2211710"/>
            <a:ext cx="3097213" cy="20637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8" name="Picture 13" descr="IMG_389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4190" y="555526"/>
            <a:ext cx="3319778" cy="22137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500430" y="381054"/>
            <a:ext cx="5248034" cy="24083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just"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	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31 марта, 7 и 14 апреля 2014 года гражданские служащие Аппарата ЦИК России, работники ФЦИ при ЦИК России и РЦОИТ при ЦИК России, впервые назначенные на должности, приняли участие в занятиях по теме «Избирательное право и избирательный процесс в Российской Федерации. Новации федерального избирательного законодательства» в рамках реализации учебной программы «Правовое обеспечение избирательного процесса». В августе 2014 года в ходе доработки программы тестирования членов территориальных и участковых избирательных комиссий по учебной программе «Правовые основы избирательного процесса и организации работы участковой избирательной комиссии» впервые назначенные на должности работники РЦОИТ при ЦИК России прошли тестирование по указанной учебной программе на базе учебно-методического кабинета</a:t>
            </a:r>
          </a:p>
          <a:p>
            <a:pPr algn="just">
              <a:defRPr/>
            </a:pPr>
            <a:endParaRPr lang="ru-RU" sz="105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873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 descr="obuch_1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16832">
            <a:off x="4471255" y="563520"/>
            <a:ext cx="2357438" cy="17145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2" name="Text Box 25"/>
          <p:cNvSpPr txBox="1">
            <a:spLocks noChangeArrowheads="1"/>
          </p:cNvSpPr>
          <p:nvPr/>
        </p:nvSpPr>
        <p:spPr bwMode="auto">
          <a:xfrm>
            <a:off x="1008797" y="280883"/>
            <a:ext cx="3600057" cy="273151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ru-RU" sz="1050" dirty="0"/>
              <a:t> 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В соответствии с распоряжением ЦИК России от 27 февраля 2014 года </a:t>
            </a:r>
            <a:br>
              <a:rPr lang="ru-RU" sz="1050" dirty="0">
                <a:latin typeface="Arial" pitchFamily="34" charset="0"/>
                <a:cs typeface="Arial" pitchFamily="34" charset="0"/>
              </a:rPr>
            </a:br>
            <a:r>
              <a:rPr lang="ru-RU" sz="1050" dirty="0">
                <a:latin typeface="Arial" pitchFamily="34" charset="0"/>
                <a:cs typeface="Arial" pitchFamily="34" charset="0"/>
              </a:rPr>
              <a:t>№ 48-р и в рамках заключенного государственного контракта в марте-апреле 2014 года проведено обучение 115 членов (работников аппаратов) избирательных комиссий субъектов Российской Федерации, обеспечивающих правовое сопровождение деятельности избирательных комиссий, по учебной программе «Правовое обеспечение избирательного процесса». </a:t>
            </a:r>
            <a:r>
              <a:rPr lang="ru-RU" sz="1050" dirty="0">
                <a:solidFill>
                  <a:srgbClr val="000000"/>
                </a:solidFill>
                <a:latin typeface="Arial" charset="0"/>
                <a:cs typeface="Arial" charset="0"/>
              </a:rPr>
              <a:t>Учебная программа включала 40 академических часов очных лекционных и практических занятий. 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По итогам компьютерного тестирования на базе информационно-обучающего комплекса РЦОИТ при ЦИК России всем слушателям, прошедшим обучение, выданы</a:t>
            </a:r>
            <a:r>
              <a:rPr lang="ru-RU" sz="105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свидетельства о повышении квалификации.</a:t>
            </a:r>
            <a:r>
              <a:rPr lang="ru-RU" sz="1050" dirty="0">
                <a:solidFill>
                  <a:srgbClr val="000000"/>
                </a:solidFill>
                <a:latin typeface="Arial" charset="0"/>
                <a:cs typeface="Arial" charset="0"/>
              </a:rPr>
              <a:t>  </a:t>
            </a:r>
            <a:endParaRPr lang="ru-RU" sz="1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"/>
            <a:ext cx="8686800" cy="1285875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12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9" descr="http://www.rcoit.ru/upload/medialibrary/f07/kurs_uristi_prod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9162" y="3249513"/>
            <a:ext cx="4451350" cy="19145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6" name="Рисунок 10" descr="http://www.rcoit.ru/upload/medialibrary/b5e/%D0%92%D1%82%D0%BE%D1%80%D0%BE%D0%B9%20%D0%BF%D0%BE%D1%82%D0%BE%D0%BA%2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33990">
            <a:off x="6841435" y="419172"/>
            <a:ext cx="2571750" cy="14287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7" name="Рисунок 11" descr="http://www.rcoit.ru/upload/medialibrary/54a/%D0%B2%D1%82%D0%BE%D1%80%D0%BE%D0%B9%20%D0%BF%D0%BE%D1%82%D0%BE%D0%BA%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6481" y="1766959"/>
            <a:ext cx="2352675" cy="156845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8" name="Прямоугольник 7"/>
          <p:cNvSpPr/>
          <p:nvPr/>
        </p:nvSpPr>
        <p:spPr>
          <a:xfrm>
            <a:off x="0" y="1"/>
            <a:ext cx="9144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</a:rPr>
              <a:t>Организация обучения кадров избирательных комиссий  в Российской  Федерации  и других участников избирательного процесса</a:t>
            </a:r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429154" y="5014937"/>
            <a:ext cx="762000" cy="365125"/>
          </a:xfrm>
        </p:spPr>
        <p:txBody>
          <a:bodyPr/>
          <a:lstStyle/>
          <a:p>
            <a:pPr>
              <a:defRPr/>
            </a:pPr>
            <a:fld id="{70643265-3D2D-4F4E-99BE-DFF3CA471A3C}" type="slidenum">
              <a:rPr lang="ru-RU" altLang="en-US" smtClean="0"/>
              <a:pPr>
                <a:defRPr/>
              </a:pPr>
              <a:t>7</a:t>
            </a:fld>
            <a:endParaRPr lang="ru-RU" altLang="en-US"/>
          </a:p>
        </p:txBody>
      </p:sp>
      <p:pic>
        <p:nvPicPr>
          <p:cNvPr id="10" name="Picture 16" descr="Z:\архив\Фото архив издательского отдела\ФОТО АРХИВ РЦОИТ\2014\14_04_2014 Обучение (3 поток 1 лекция)\IMG_40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3024211"/>
            <a:ext cx="2700338" cy="20875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1" name="Picture 7" descr="cik-emb-clr-transpare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0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5" descr="IMG_6570"/>
          <p:cNvPicPr>
            <a:picLocks noChangeAspect="1" noChangeArrowheads="1"/>
          </p:cNvPicPr>
          <p:nvPr/>
        </p:nvPicPr>
        <p:blipFill rotWithShape="1">
          <a:blip r:embed="rId2" cstate="print"/>
          <a:srcRect l="12650"/>
          <a:stretch/>
        </p:blipFill>
        <p:spPr bwMode="auto">
          <a:xfrm>
            <a:off x="6671462" y="339502"/>
            <a:ext cx="2263766" cy="172843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546520" y="3969162"/>
            <a:ext cx="7500990" cy="10849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200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ru-RU" sz="1050" dirty="0"/>
              <a:t> 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В период подготовки к выборам в законодательные (представительные) органы государственной власти и представительные органы местного самоуправления Республики Крым и города Севастополя первого созыва, проходивших в единый день голосования 14 сентября 2014 года, при методической поддержке ЦИК России, РЦОИТ при ЦИК России и избирательных комиссий субъектов Российской Федерации в июне-августе 2014 года в рамках заключенных государственных контрактов было организовано и проведено обучение членов избирательных комиссий всех уровней в Крымском федеральном округе. 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42888" y="0"/>
            <a:ext cx="8686800" cy="400051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</a:rPr>
              <a:t>Организация обучения кадров избирательных комиссий  в Российской  Федерации  и других участников избирательного процесса</a:t>
            </a:r>
          </a:p>
        </p:txBody>
      </p:sp>
      <p:pic>
        <p:nvPicPr>
          <p:cNvPr id="4" name="Picture 13" descr="http://www.rcoit.ru/upload/medialibrary/e36/DSC_7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39503"/>
            <a:ext cx="2873082" cy="17345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5" name="Picture 8" descr="http://www.rcoit.ru/upload/medialibrary/12f/DSC_78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4864" y="339503"/>
            <a:ext cx="2447925" cy="1744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6" name="Picture 14" descr="http://www.rcoit.ru/upload/medialibrary/a84/simf_evp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32050" y="2155553"/>
            <a:ext cx="2304976" cy="176302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7" name="Picture 16" descr="http://www.rcoit.ru/upload/medialibrary/01e/sudak_n1-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811" y="2190512"/>
            <a:ext cx="2592101" cy="172806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9" name="Picture 24" descr="IMG_6712"/>
          <p:cNvPicPr>
            <a:picLocks noChangeAspect="1" noChangeArrowheads="1"/>
          </p:cNvPicPr>
          <p:nvPr/>
        </p:nvPicPr>
        <p:blipFill rotWithShape="1">
          <a:blip r:embed="rId7" cstate="print"/>
          <a:srcRect t="3135"/>
          <a:stretch/>
        </p:blipFill>
        <p:spPr bwMode="auto">
          <a:xfrm>
            <a:off x="6189165" y="2155552"/>
            <a:ext cx="2730139" cy="17630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11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8068814" y="6095057"/>
            <a:ext cx="762000" cy="365125"/>
          </a:xfrm>
        </p:spPr>
        <p:txBody>
          <a:bodyPr/>
          <a:lstStyle/>
          <a:p>
            <a:pPr>
              <a:defRPr/>
            </a:pPr>
            <a:fld id="{C9232AEF-C75A-448F-81F7-0666C4EDC45C}" type="slidenum">
              <a:rPr lang="ru-RU" altLang="en-US" smtClean="0"/>
              <a:pPr>
                <a:defRPr/>
              </a:pPr>
              <a:t>8</a:t>
            </a:fld>
            <a:endParaRPr lang="ru-RU" altLang="en-US"/>
          </a:p>
        </p:txBody>
      </p:sp>
      <p:pic>
        <p:nvPicPr>
          <p:cNvPr id="12" name="Picture 7" descr="cik-emb-clr-transparen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6071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вебинар 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6" y="878042"/>
            <a:ext cx="4032279" cy="296249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42888" y="0"/>
            <a:ext cx="8686800" cy="400051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accent1">
                    <a:lumMod val="75000"/>
                  </a:schemeClr>
                </a:solidFill>
              </a:rPr>
              <a:t>Организация обучения кадров избирательных комиссий  в Российской  Федерации  и других участников избирательного процесса</a:t>
            </a: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768699"/>
            <a:ext cx="3388754" cy="34352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5" name="Picture 15" descr="вебинар 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11510"/>
            <a:ext cx="3487738" cy="22320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358616" y="2859782"/>
            <a:ext cx="7664474" cy="2088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200" dirty="0">
                <a:solidFill>
                  <a:schemeClr val="tx1"/>
                </a:solidFill>
                <a:latin typeface="Arial" charset="0"/>
                <a:cs typeface="Arial" charset="0"/>
              </a:rPr>
              <a:t>	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17 июня 2014 года  РЦОИТ при ЦИК России проведен </a:t>
            </a:r>
            <a:r>
              <a:rPr lang="ru-RU" sz="1050" dirty="0" err="1">
                <a:latin typeface="Arial" pitchFamily="34" charset="0"/>
                <a:cs typeface="Arial" pitchFamily="34" charset="0"/>
              </a:rPr>
              <a:t>вебинар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 с избирательными комиссиями субъектов Российской Федерации, в ходе которого обсуждалась практика использования организаторами выборов дистанционных обучающих технологий, в том числе развития дистанционного обучения, перспективы создания единого стандарта оказания услуг в сфере повышения квалификации организаторов выборов; возможности доступа к обучающим </a:t>
            </a:r>
            <a:r>
              <a:rPr lang="ru-RU" sz="1050" dirty="0" err="1">
                <a:latin typeface="Arial" pitchFamily="34" charset="0"/>
                <a:cs typeface="Arial" pitchFamily="34" charset="0"/>
              </a:rPr>
              <a:t>интернет-порталам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, видеоконференциям, </a:t>
            </a:r>
            <a:r>
              <a:rPr lang="ru-RU" sz="1050" dirty="0" err="1">
                <a:latin typeface="Arial" pitchFamily="34" charset="0"/>
                <a:cs typeface="Arial" pitchFamily="34" charset="0"/>
              </a:rPr>
              <a:t>вебинарам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, программам электронного тестирования.</a:t>
            </a:r>
          </a:p>
          <a:p>
            <a:pPr algn="just">
              <a:defRPr/>
            </a:pPr>
            <a:r>
              <a:rPr lang="ru-RU" sz="1050" dirty="0">
                <a:latin typeface="Arial" pitchFamily="34" charset="0"/>
                <a:cs typeface="Arial" pitchFamily="34" charset="0"/>
              </a:rPr>
              <a:t>На обучающем </a:t>
            </a:r>
            <a:r>
              <a:rPr lang="ru-RU" sz="1050" dirty="0" err="1">
                <a:latin typeface="Arial" pitchFamily="34" charset="0"/>
                <a:cs typeface="Arial" pitchFamily="34" charset="0"/>
              </a:rPr>
              <a:t>интернет-портале</a:t>
            </a:r>
            <a:r>
              <a:rPr lang="ru-RU" sz="1050" dirty="0">
                <a:latin typeface="Arial" pitchFamily="34" charset="0"/>
                <a:cs typeface="Arial" pitchFamily="34" charset="0"/>
              </a:rPr>
              <a:t> РЦОИТ при ЦИК России размещены лучшие реферативные работы по теме: «Опыт внедрения современных информационных технологий в обучении членов избирательных комиссий, перспективы их совершенствования», подготовленные членами избирательных комиссий Республики Коми, Республики Марий Эл, Забайкальского края, Кировской, Псковской областей и ряда других субъектов Российской Федерации, прошедшими дистанционный курс обучения по учебной программе «Организация дистанционного обучения в системе избирательных комиссий субъектов Российской Федерации». </a:t>
            </a:r>
          </a:p>
        </p:txBody>
      </p:sp>
      <p:sp>
        <p:nvSpPr>
          <p:cNvPr id="7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924800" y="5767752"/>
            <a:ext cx="762000" cy="365125"/>
          </a:xfrm>
        </p:spPr>
        <p:txBody>
          <a:bodyPr/>
          <a:lstStyle/>
          <a:p>
            <a:pPr>
              <a:defRPr/>
            </a:pPr>
            <a:fld id="{CDC8C8E8-D845-42C1-A7A0-E69F1B5164D0}" type="slidenum">
              <a:rPr lang="ru-RU" altLang="en-US" smtClean="0"/>
              <a:pPr>
                <a:defRPr/>
              </a:pPr>
              <a:t>9</a:t>
            </a:fld>
            <a:endParaRPr lang="ru-RU" altLang="en-US"/>
          </a:p>
        </p:txBody>
      </p:sp>
      <p:pic>
        <p:nvPicPr>
          <p:cNvPr id="8" name="Picture 7" descr="cik-emb-clr-transpar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22276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7691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25383</TotalTime>
  <Words>781</Words>
  <Application>Microsoft Office PowerPoint</Application>
  <PresentationFormat>Экран (16:9)</PresentationFormat>
  <Paragraphs>171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Поток</vt:lpstr>
      <vt:lpstr>Презентация PowerPoint</vt:lpstr>
      <vt:lpstr>Презентация PowerPoint</vt:lpstr>
      <vt:lpstr>ПОСТАНОВЛЕНИЯ ЦИК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 </vt:lpstr>
      <vt:lpstr>Презентация PowerPoint</vt:lpstr>
      <vt:lpstr> </vt:lpstr>
      <vt:lpstr>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 Кобзев</dc:creator>
  <cp:keywords>Отчёт 2013</cp:keywords>
  <cp:lastModifiedBy>admin</cp:lastModifiedBy>
  <cp:revision>2241</cp:revision>
  <dcterms:created xsi:type="dcterms:W3CDTF">2012-12-13T07:08:47Z</dcterms:created>
  <dcterms:modified xsi:type="dcterms:W3CDTF">2015-04-01T08:13:28Z</dcterms:modified>
</cp:coreProperties>
</file>