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58" r:id="rId4"/>
    <p:sldId id="268" r:id="rId5"/>
    <p:sldId id="269" r:id="rId6"/>
    <p:sldId id="257" r:id="rId7"/>
    <p:sldId id="360" r:id="rId8"/>
    <p:sldId id="364" r:id="rId9"/>
    <p:sldId id="365" r:id="rId10"/>
    <p:sldId id="368" r:id="rId11"/>
    <p:sldId id="350" r:id="rId12"/>
    <p:sldId id="272" r:id="rId13"/>
    <p:sldId id="362" r:id="rId14"/>
    <p:sldId id="361" r:id="rId15"/>
    <p:sldId id="312" r:id="rId16"/>
    <p:sldId id="271" r:id="rId17"/>
    <p:sldId id="366" r:id="rId18"/>
    <p:sldId id="359" r:id="rId19"/>
    <p:sldId id="319" r:id="rId20"/>
    <p:sldId id="315" r:id="rId21"/>
    <p:sldId id="367" r:id="rId22"/>
    <p:sldId id="3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79097-9F4E-4660-968E-59BBA34D7148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EE621-E05E-4183-B480-67CCB3FD3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972E0-6DD0-47EA-B69D-EE9FBC58117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47589-869B-4FFB-847F-0DF64520C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6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FDA371-FD62-48A1-86DD-33E10F88903C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5529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57027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 wrap="none" anchor="ctr"/>
          <a:lstStyle/>
          <a:p>
            <a:pPr eaLnBrk="1" hangingPunct="1"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24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669" indent="-26371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4875" indent="-2109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6825" indent="-2109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8774" indent="-2109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938B45-EBBC-491E-BFB0-7B3AC20F6B0F}" type="slidenum">
              <a:rPr lang="pt-PT" smtClean="0"/>
              <a:pPr eaLnBrk="1" hangingPunct="1"/>
              <a:t>21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4C90-751E-4B61-9429-8CBFFAA3A6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00EE-8106-4AF0-8E8D-AAFA2569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Взаимодействие избирательных комиссий с </a:t>
            </a:r>
            <a:r>
              <a:rPr lang="ru-RU" b="1" dirty="0" err="1" smtClean="0"/>
              <a:t>медиа</a:t>
            </a:r>
            <a:r>
              <a:rPr lang="ru-RU" b="1" dirty="0" smtClean="0"/>
              <a:t>: современные реалии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Профессор Е. Л. </a:t>
            </a:r>
            <a:r>
              <a:rPr lang="ru-RU" dirty="0" err="1" smtClean="0"/>
              <a:t>Вартанова</a:t>
            </a:r>
            <a:endParaRPr lang="ru-RU" dirty="0" smtClean="0"/>
          </a:p>
          <a:p>
            <a:r>
              <a:rPr lang="ru-RU" dirty="0" smtClean="0"/>
              <a:t>Декан факультета журналистики </a:t>
            </a:r>
          </a:p>
          <a:p>
            <a:r>
              <a:rPr lang="ru-RU" dirty="0" smtClean="0"/>
              <a:t>МГУ имени М. В. Ломоносова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Пресс-релиз </a:t>
            </a:r>
            <a:endParaRPr lang="ru-RU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03468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Структура</a:t>
            </a:r>
          </a:p>
          <a:p>
            <a:r>
              <a:rPr lang="ru-RU" sz="3000" dirty="0" smtClean="0"/>
              <a:t>1-2 </a:t>
            </a:r>
            <a:r>
              <a:rPr lang="ru-RU" sz="3000" dirty="0"/>
              <a:t>страницы </a:t>
            </a:r>
          </a:p>
          <a:p>
            <a:r>
              <a:rPr lang="ru-RU" sz="3000" dirty="0"/>
              <a:t>Емкий заголовок</a:t>
            </a:r>
          </a:p>
          <a:p>
            <a:r>
              <a:rPr lang="ru-RU" sz="3000" dirty="0"/>
              <a:t>Лидер-абзац – концентрация смысла</a:t>
            </a:r>
          </a:p>
          <a:p>
            <a:r>
              <a:rPr lang="ru-RU" sz="3000" dirty="0"/>
              <a:t>Тело текста – синусоида </a:t>
            </a:r>
          </a:p>
          <a:p>
            <a:r>
              <a:rPr lang="ru-RU" sz="3000" dirty="0"/>
              <a:t>Служебная часть</a:t>
            </a:r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31840" y="1628800"/>
            <a:ext cx="303468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Требования</a:t>
            </a:r>
          </a:p>
          <a:p>
            <a:r>
              <a:rPr lang="ru-RU" dirty="0" err="1"/>
              <a:t>Однотемность</a:t>
            </a:r>
            <a:endParaRPr lang="ru-RU" dirty="0"/>
          </a:p>
          <a:p>
            <a:r>
              <a:rPr lang="ru-RU" dirty="0"/>
              <a:t>Информативность</a:t>
            </a:r>
          </a:p>
          <a:p>
            <a:r>
              <a:rPr lang="ru-RU" dirty="0"/>
              <a:t>Актуальность</a:t>
            </a:r>
          </a:p>
          <a:p>
            <a:r>
              <a:rPr lang="ru-RU" dirty="0"/>
              <a:t>Конкретность</a:t>
            </a:r>
          </a:p>
          <a:p>
            <a:r>
              <a:rPr lang="ru-RU" dirty="0"/>
              <a:t>Краткость</a:t>
            </a:r>
          </a:p>
          <a:p>
            <a:r>
              <a:rPr lang="ru-RU" dirty="0"/>
              <a:t>Универсальность</a:t>
            </a:r>
          </a:p>
          <a:p>
            <a:r>
              <a:rPr lang="ru-RU" dirty="0"/>
              <a:t>Адресность</a:t>
            </a: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12160" y="1628800"/>
            <a:ext cx="303468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Стилистика</a:t>
            </a:r>
          </a:p>
          <a:p>
            <a:pPr>
              <a:lnSpc>
                <a:spcPct val="90000"/>
              </a:lnSpc>
            </a:pPr>
            <a:r>
              <a:rPr lang="ru-RU" dirty="0"/>
              <a:t>Простые предложения</a:t>
            </a:r>
          </a:p>
          <a:p>
            <a:pPr>
              <a:lnSpc>
                <a:spcPct val="90000"/>
              </a:lnSpc>
            </a:pPr>
            <a:r>
              <a:rPr lang="ru-RU" dirty="0"/>
              <a:t>Минимум литературных тропов</a:t>
            </a:r>
          </a:p>
          <a:p>
            <a:pPr>
              <a:lnSpc>
                <a:spcPct val="90000"/>
              </a:lnSpc>
            </a:pPr>
            <a:r>
              <a:rPr lang="ru-RU" dirty="0"/>
              <a:t>Отсутствие личностной оценки</a:t>
            </a:r>
          </a:p>
          <a:p>
            <a:pPr>
              <a:lnSpc>
                <a:spcPct val="90000"/>
              </a:lnSpc>
            </a:pPr>
            <a:r>
              <a:rPr lang="ru-RU" dirty="0"/>
              <a:t>Наличие аргументов (факты, статистика, примеры, авторитетные мнения, выводы «из первых рук»)</a:t>
            </a:r>
          </a:p>
          <a:p>
            <a:pPr>
              <a:lnSpc>
                <a:spcPct val="90000"/>
              </a:lnSpc>
            </a:pPr>
            <a:r>
              <a:rPr lang="ru-RU" dirty="0"/>
              <a:t>Отсутствие повторов</a:t>
            </a:r>
          </a:p>
          <a:p>
            <a:pPr>
              <a:lnSpc>
                <a:spcPct val="90000"/>
              </a:lnSpc>
            </a:pPr>
            <a:r>
              <a:rPr lang="ru-RU" dirty="0"/>
              <a:t>Прямой порядок слов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501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Менеджмент новостей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Выбор события</a:t>
            </a:r>
          </a:p>
          <a:p>
            <a:r>
              <a:rPr lang="ru-RU" dirty="0" smtClean="0"/>
              <a:t>Подготовка «</a:t>
            </a:r>
            <a:r>
              <a:rPr lang="ru-RU" dirty="0" err="1" smtClean="0"/>
              <a:t>ожидаемости</a:t>
            </a:r>
            <a:r>
              <a:rPr lang="ru-RU" dirty="0" smtClean="0"/>
              <a:t>» события: предварительные публикации, утечки информации, слухи</a:t>
            </a:r>
          </a:p>
          <a:p>
            <a:r>
              <a:rPr lang="ru-RU" dirty="0" smtClean="0"/>
              <a:t>Проведение события</a:t>
            </a:r>
          </a:p>
          <a:p>
            <a:r>
              <a:rPr lang="ru-RU" dirty="0" smtClean="0"/>
              <a:t>Обеспечение освещения события в СМИ</a:t>
            </a:r>
          </a:p>
          <a:p>
            <a:r>
              <a:rPr lang="ru-RU" dirty="0" smtClean="0"/>
              <a:t>Организация комментариев к событию в СМИ</a:t>
            </a:r>
          </a:p>
          <a:p>
            <a:r>
              <a:rPr lang="ru-RU" dirty="0" smtClean="0"/>
              <a:t>Поддержание тенденции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06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Жизненный цикл новости по Дэвиду Мирману Скот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4"/>
            <a:ext cx="9089202" cy="6064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Информация о выборах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Старые СМИ:</a:t>
            </a:r>
          </a:p>
          <a:p>
            <a:pPr lvl="1">
              <a:buFont typeface="Wingdings" pitchFamily="2" charset="2"/>
              <a:buChar char="§"/>
            </a:pPr>
            <a:r>
              <a:rPr lang="ru-RU" sz="3200" dirty="0" smtClean="0"/>
              <a:t>Телевидение</a:t>
            </a:r>
          </a:p>
          <a:p>
            <a:pPr lvl="1">
              <a:buFont typeface="Wingdings" pitchFamily="2" charset="2"/>
              <a:buChar char="§"/>
            </a:pPr>
            <a:r>
              <a:rPr lang="ru-RU" sz="3200" dirty="0" smtClean="0"/>
              <a:t>Радио</a:t>
            </a:r>
          </a:p>
          <a:p>
            <a:pPr lvl="1">
              <a:buFont typeface="Wingdings" pitchFamily="2" charset="2"/>
              <a:buChar char="§"/>
            </a:pPr>
            <a:r>
              <a:rPr lang="ru-RU" sz="3200" dirty="0" smtClean="0"/>
              <a:t>Печатные СМИ</a:t>
            </a:r>
          </a:p>
          <a:p>
            <a:pPr lvl="1">
              <a:buFont typeface="Wingdings" pitchFamily="2" charset="2"/>
              <a:buChar char="§"/>
            </a:pPr>
            <a:endParaRPr lang="ru-RU" sz="3200" dirty="0" smtClean="0"/>
          </a:p>
          <a:p>
            <a:pPr lvl="1">
              <a:buNone/>
            </a:pPr>
            <a:r>
              <a:rPr lang="ru-RU" sz="3200" dirty="0" smtClean="0"/>
              <a:t>Новые </a:t>
            </a:r>
            <a:r>
              <a:rPr lang="ru-RU" sz="3200" dirty="0" err="1" smtClean="0"/>
              <a:t>медиа</a:t>
            </a:r>
            <a:r>
              <a:rPr lang="ru-RU" sz="32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sz="3200" dirty="0" smtClean="0"/>
              <a:t>Официальные ресурсы (сайт ЦИК)</a:t>
            </a:r>
          </a:p>
          <a:p>
            <a:pPr lvl="1">
              <a:buFont typeface="Wingdings" pitchFamily="2" charset="2"/>
              <a:buChar char="§"/>
            </a:pPr>
            <a:r>
              <a:rPr lang="ru-RU" sz="3200" dirty="0" smtClean="0"/>
              <a:t>Зарегистрированные СМИ </a:t>
            </a:r>
          </a:p>
          <a:p>
            <a:pPr lvl="1">
              <a:buFont typeface="Wingdings" pitchFamily="2" charset="2"/>
              <a:buChar char="§"/>
            </a:pPr>
            <a:r>
              <a:rPr lang="ru-RU" sz="3200" dirty="0" err="1" smtClean="0"/>
              <a:t>Блогосфера</a:t>
            </a:r>
            <a:endParaRPr lang="ru-RU" sz="3200" dirty="0" smtClean="0"/>
          </a:p>
          <a:p>
            <a:pPr lvl="1">
              <a:buFont typeface="Wingdings" pitchFamily="2" charset="2"/>
              <a:buChar char="§"/>
            </a:pPr>
            <a:r>
              <a:rPr lang="ru-RU" sz="3200" dirty="0" smtClean="0"/>
              <a:t>Социальные </a:t>
            </a:r>
            <a:r>
              <a:rPr lang="ru-RU" sz="3200" dirty="0" smtClean="0"/>
              <a:t>сети </a:t>
            </a:r>
          </a:p>
          <a:p>
            <a:pPr lvl="1">
              <a:buNone/>
            </a:pPr>
            <a:endParaRPr lang="ru-RU" sz="3200" dirty="0" smtClean="0"/>
          </a:p>
          <a:p>
            <a:pPr lvl="1">
              <a:buNone/>
            </a:pPr>
            <a:r>
              <a:rPr lang="ru-RU" sz="3200" dirty="0" smtClean="0"/>
              <a:t>Реклама:</a:t>
            </a:r>
          </a:p>
          <a:p>
            <a:pPr lvl="1">
              <a:buFont typeface="Wingdings" pitchFamily="2" charset="2"/>
              <a:buChar char="§"/>
            </a:pPr>
            <a:r>
              <a:rPr lang="ru-RU" sz="3200" dirty="0" smtClean="0"/>
              <a:t>В СМИ в соответствии с законодательством</a:t>
            </a:r>
          </a:p>
          <a:p>
            <a:pPr lvl="1">
              <a:buFont typeface="Wingdings" pitchFamily="2" charset="2"/>
              <a:buChar char="§"/>
            </a:pPr>
            <a:r>
              <a:rPr lang="ru-RU" sz="3200" dirty="0" smtClean="0"/>
              <a:t>В </a:t>
            </a:r>
            <a:r>
              <a:rPr lang="ru-RU" sz="3200" dirty="0" err="1" smtClean="0"/>
              <a:t>медиапространстве</a:t>
            </a:r>
            <a:r>
              <a:rPr lang="ru-RU" sz="3200" dirty="0" smtClean="0"/>
              <a:t> с возможными нарушениями законодательства </a:t>
            </a:r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r>
              <a:rPr lang="ru-RU" dirty="0" smtClean="0"/>
              <a:t>	</a:t>
            </a:r>
          </a:p>
          <a:p>
            <a:pPr lvl="1"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18176" r="6982" b="30998"/>
          <a:stretch>
            <a:fillRect/>
          </a:stretch>
        </p:blipFill>
        <p:spPr bwMode="auto">
          <a:xfrm>
            <a:off x="0" y="404813"/>
            <a:ext cx="9145588" cy="576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ru-RU" b="1" dirty="0" smtClean="0"/>
              <a:t>Новая реальность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37075"/>
          </a:xfrm>
        </p:spPr>
        <p:txBody>
          <a:bodyPr/>
          <a:lstStyle/>
          <a:p>
            <a:pPr eaLnBrk="1" hangingPunct="1"/>
            <a:r>
              <a:rPr lang="ru-RU" dirty="0" smtClean="0"/>
              <a:t>«Человек </a:t>
            </a:r>
            <a:r>
              <a:rPr lang="ru-RU" dirty="0" err="1" smtClean="0"/>
              <a:t>медийный</a:t>
            </a:r>
            <a:r>
              <a:rPr lang="ru-RU" dirty="0" smtClean="0"/>
              <a:t>» </a:t>
            </a:r>
          </a:p>
          <a:p>
            <a:pPr eaLnBrk="1" hangingPunct="1"/>
            <a:r>
              <a:rPr lang="ru-RU" dirty="0" smtClean="0"/>
              <a:t>Общедоступность социальных сетей</a:t>
            </a:r>
            <a:endParaRPr kumimoji="0" lang="ru-RU" dirty="0" smtClean="0"/>
          </a:p>
          <a:p>
            <a:pPr eaLnBrk="1" hangingPunct="1"/>
            <a:r>
              <a:rPr kumimoji="0" lang="ru-RU" dirty="0" smtClean="0"/>
              <a:t>Журналист становится </a:t>
            </a:r>
            <a:r>
              <a:rPr kumimoji="0" lang="ru-RU" dirty="0" err="1" smtClean="0"/>
              <a:t>блогером</a:t>
            </a:r>
            <a:endParaRPr kumimoji="0" lang="ru-RU" dirty="0" smtClean="0"/>
          </a:p>
          <a:p>
            <a:pPr eaLnBrk="1" hangingPunct="1"/>
            <a:r>
              <a:rPr kumimoji="0" lang="ru-RU" dirty="0" err="1" smtClean="0"/>
              <a:t>Блогер</a:t>
            </a:r>
            <a:r>
              <a:rPr kumimoji="0" lang="ru-RU" dirty="0" smtClean="0"/>
              <a:t> становится журналистом</a:t>
            </a:r>
          </a:p>
          <a:p>
            <a:pPr eaLnBrk="1" hangingPunct="1"/>
            <a:r>
              <a:rPr kumimoji="0" lang="ru-RU" dirty="0" smtClean="0"/>
              <a:t>Аудитория потребляет материалы и </a:t>
            </a:r>
            <a:r>
              <a:rPr kumimoji="0" lang="ru-RU" dirty="0" err="1" smtClean="0"/>
              <a:t>блогеров</a:t>
            </a:r>
            <a:r>
              <a:rPr kumimoji="0" lang="ru-RU" dirty="0" smtClean="0"/>
              <a:t>, и журналистов</a:t>
            </a:r>
          </a:p>
          <a:p>
            <a:pPr eaLnBrk="1" hangingPunct="1"/>
            <a:r>
              <a:rPr kumimoji="0" lang="ru-RU" dirty="0" smtClean="0"/>
              <a:t>Журналист в интернете: пользователь, модератор, агитатор или организатор?</a:t>
            </a:r>
          </a:p>
          <a:p>
            <a:pPr eaLnBrk="1" hangingPunct="1"/>
            <a:endParaRPr kumimoji="0" lang="ru-RU" dirty="0" smtClean="0"/>
          </a:p>
          <a:p>
            <a:pPr eaLnBrk="1" hangingPunct="1"/>
            <a:endParaRPr kumimoji="0"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Тематические кластеры российской </a:t>
            </a:r>
            <a:r>
              <a:rPr lang="ru-RU" sz="3200" b="1" dirty="0" err="1" smtClean="0"/>
              <a:t>блогосферы</a:t>
            </a:r>
            <a:r>
              <a:rPr lang="en-GB" sz="3200" b="1" dirty="0" smtClean="0"/>
              <a:t> </a:t>
            </a:r>
            <a:r>
              <a:rPr lang="ru-RU" sz="3200" b="1" dirty="0" smtClean="0"/>
              <a:t>(</a:t>
            </a:r>
            <a:r>
              <a:rPr lang="en-GB" sz="3200" b="1" dirty="0" err="1" smtClean="0"/>
              <a:t>Berkman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Center</a:t>
            </a:r>
            <a:r>
              <a:rPr lang="en-GB" sz="3200" b="1" dirty="0" smtClean="0"/>
              <a:t> for Internet and Society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4" name="Picture 4" descr="http://www.sankt-petersburgpost.ru/_sf/2/2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04856" cy="5559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Социальные медиа. Общий взгляд</a:t>
            </a:r>
            <a:br>
              <a:rPr lang="ru-RU" dirty="0"/>
            </a:b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644579" y="1124744"/>
            <a:ext cx="7815853" cy="5009281"/>
            <a:chOff x="0" y="0"/>
            <a:chExt cx="9151592" cy="6598975"/>
          </a:xfrm>
        </p:grpSpPr>
        <p:sp>
          <p:nvSpPr>
            <p:cNvPr id="5" name="Овал 4"/>
            <p:cNvSpPr/>
            <p:nvPr/>
          </p:nvSpPr>
          <p:spPr>
            <a:xfrm>
              <a:off x="0" y="2178657"/>
              <a:ext cx="3060700" cy="13436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>
                  <a:effectLst/>
                  <a:ea typeface="Calibri"/>
                  <a:cs typeface="Times New Roman"/>
                </a:rPr>
                <a:t>Работа в социальных сетях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28153" y="604299"/>
              <a:ext cx="2154555" cy="74739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>
                  <a:effectLst/>
                  <a:ea typeface="Calibri"/>
                  <a:cs typeface="Times New Roman"/>
                </a:rPr>
                <a:t>Принципы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291840" y="2592125"/>
              <a:ext cx="2154555" cy="74739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>
                  <a:effectLst/>
                  <a:ea typeface="Calibri"/>
                  <a:cs typeface="Times New Roman"/>
                </a:rPr>
                <a:t>Платформы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77078" y="4603805"/>
              <a:ext cx="2154555" cy="74739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>
                  <a:effectLst/>
                  <a:ea typeface="Calibri"/>
                  <a:cs typeface="Times New Roman"/>
                </a:rPr>
                <a:t>Процессы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260034" y="0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Понимать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252083" y="492981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Быть полезным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244132" y="1001864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Быть «живым»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581815" y="3236181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Facebook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581815" y="2735249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Instagram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581815" y="2242268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Twitter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581815" y="1733384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ea typeface="Calibri"/>
                  <a:cs typeface="Times New Roman"/>
                </a:rPr>
                <a:t>Facebook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581815" y="1240403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YouTube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581815" y="707666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LinkedIn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902226" y="5860111"/>
              <a:ext cx="1486535" cy="34925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Курировать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902226" y="5001370"/>
              <a:ext cx="1486535" cy="34925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Создавать контент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902226" y="3904090"/>
              <a:ext cx="1486535" cy="508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Исследовать и слушать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500438" y="3840480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Сети и сообщества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098650" y="3840480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Активное слушание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500438" y="4301656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Измерение 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665057" y="4031311"/>
              <a:ext cx="1486535" cy="5403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Определение  тем и «ораторов»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098650" y="4317558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Планирование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567777" y="5351228"/>
              <a:ext cx="2115047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Стимулирование отклика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500438" y="5351228"/>
              <a:ext cx="1963420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Виджеты/инструменты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291346" y="4890052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Редактирование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500438" y="4890052"/>
              <a:ext cx="2647784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ea typeface="Calibri"/>
                  <a:cs typeface="Times New Roman"/>
                </a:rPr>
                <a:t>Постоянная оптимизация профилей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822219" y="6249725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Работа с отклика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929808" y="6249725"/>
              <a:ext cx="1717040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Поддержка контактов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7665057" y="5788550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Разработка </a:t>
              </a:r>
              <a:r>
                <a:rPr lang="en-US" sz="1100">
                  <a:effectLst/>
                  <a:ea typeface="Calibri"/>
                  <a:cs typeface="Times New Roman"/>
                </a:rPr>
                <a:t>API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098650" y="5796501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Модерация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500438" y="5796501"/>
              <a:ext cx="148653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Calibri"/>
                  <a:cs typeface="Times New Roman"/>
                </a:rPr>
                <a:t>Сбор информации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637968" y="1351722"/>
              <a:ext cx="7952" cy="826963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1510747" y="3522428"/>
              <a:ext cx="7620" cy="1081377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782956" y="699715"/>
              <a:ext cx="469927" cy="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631881" y="5152445"/>
              <a:ext cx="270345" cy="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25784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gative_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964488" cy="67413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ru-RU" b="1" smtClean="0"/>
              <a:t>Активная аудитория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0" lang="ru-RU" dirty="0" smtClean="0"/>
              <a:t>Гражданское участие </a:t>
            </a:r>
          </a:p>
          <a:p>
            <a:pPr eaLnBrk="1" hangingPunct="1"/>
            <a:r>
              <a:rPr kumimoji="0" lang="ru-RU" dirty="0" smtClean="0"/>
              <a:t>Социальный протест</a:t>
            </a:r>
          </a:p>
          <a:p>
            <a:pPr eaLnBrk="1" hangingPunct="1"/>
            <a:r>
              <a:rPr kumimoji="0" lang="ru-RU" dirty="0" smtClean="0"/>
              <a:t>Расследование</a:t>
            </a:r>
          </a:p>
          <a:p>
            <a:pPr eaLnBrk="1" hangingPunct="1">
              <a:buNone/>
            </a:pPr>
            <a:r>
              <a:rPr kumimoji="0" lang="ru-RU" dirty="0" smtClean="0"/>
              <a:t>__________________________________</a:t>
            </a:r>
          </a:p>
          <a:p>
            <a:pPr eaLnBrk="1" hangingPunct="1"/>
            <a:r>
              <a:rPr kumimoji="0" lang="ru-RU" dirty="0" smtClean="0"/>
              <a:t>Клевета, </a:t>
            </a:r>
            <a:r>
              <a:rPr kumimoji="0" lang="ru-RU" dirty="0" smtClean="0"/>
              <a:t>диффамация</a:t>
            </a:r>
          </a:p>
          <a:p>
            <a:pPr eaLnBrk="1" hangingPunct="1"/>
            <a:r>
              <a:rPr lang="ru-RU" dirty="0" smtClean="0"/>
              <a:t>Провокации («</a:t>
            </a:r>
            <a:r>
              <a:rPr lang="ru-RU" dirty="0" err="1" smtClean="0"/>
              <a:t>троллинг</a:t>
            </a:r>
            <a:r>
              <a:rPr lang="ru-RU" dirty="0" smtClean="0"/>
              <a:t>»)</a:t>
            </a:r>
            <a:endParaRPr kumimoji="0" lang="ru-RU" dirty="0" smtClean="0"/>
          </a:p>
          <a:p>
            <a:pPr eaLnBrk="1" hangingPunct="1">
              <a:buNone/>
            </a:pPr>
            <a:r>
              <a:rPr kumimoji="0" lang="ru-RU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Медиаконвергенция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78397"/>
            <a:ext cx="6120680" cy="557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sz="4000" b="1" dirty="0" smtClean="0">
                <a:cs typeface="+mj-cs"/>
              </a:rPr>
              <a:t>User Generated Content</a:t>
            </a:r>
            <a:r>
              <a:rPr kumimoji="0" lang="ru-RU" sz="4000" b="1" dirty="0" smtClean="0">
                <a:cs typeface="+mj-cs"/>
              </a:rPr>
              <a:t> (</a:t>
            </a:r>
            <a:r>
              <a:rPr kumimoji="0" lang="en-US" sz="4000" b="1" dirty="0" smtClean="0">
                <a:cs typeface="+mj-cs"/>
              </a:rPr>
              <a:t>UGC)</a:t>
            </a:r>
            <a:endParaRPr kumimoji="0" lang="ru-RU" sz="4000" b="1" dirty="0" smtClean="0"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ru-RU" sz="2800" dirty="0" smtClean="0"/>
              <a:t>Содержание, созданное пользователями: Тексты, написанные не журналистами, а теми, кто не принимает непосредственного участия в индустриальном производстве массового информационного продукта, а также любительские фотографии и видео</a:t>
            </a:r>
          </a:p>
          <a:p>
            <a:pPr eaLnBrk="1" hangingPunct="1"/>
            <a:r>
              <a:rPr kumimoji="0" lang="ru-RU" sz="2800" dirty="0" err="1" smtClean="0"/>
              <a:t>Блогеры</a:t>
            </a:r>
            <a:r>
              <a:rPr kumimoji="0" lang="ru-RU" sz="2800" dirty="0" smtClean="0"/>
              <a:t> конкурируют с профессиональными журналистами</a:t>
            </a:r>
          </a:p>
          <a:p>
            <a:pPr eaLnBrk="1" hangingPunct="1"/>
            <a:r>
              <a:rPr kumimoji="0" lang="ru-RU" sz="2800" dirty="0" err="1" smtClean="0"/>
              <a:t>Блогеры</a:t>
            </a:r>
            <a:r>
              <a:rPr kumimoji="0" lang="ru-RU" sz="2800" dirty="0" smtClean="0"/>
              <a:t> как «лидеры мнений»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5"/>
          <p:cNvSpPr>
            <a:spLocks noChangeArrowheads="1"/>
          </p:cNvSpPr>
          <p:nvPr/>
        </p:nvSpPr>
        <p:spPr bwMode="auto">
          <a:xfrm>
            <a:off x="900113" y="1773238"/>
            <a:ext cx="2735262" cy="719137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1. </a:t>
            </a:r>
            <a:r>
              <a:rPr lang="ru-RU" sz="2000" b="1" dirty="0" smtClean="0">
                <a:solidFill>
                  <a:schemeClr val="bg1"/>
                </a:solidFill>
              </a:rPr>
              <a:t>КОММУНИКАЦИЯ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900113" y="2854325"/>
            <a:ext cx="2735262" cy="719138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2. </a:t>
            </a:r>
            <a:r>
              <a:rPr lang="ru-RU" sz="2000" b="1" dirty="0" smtClean="0">
                <a:solidFill>
                  <a:schemeClr val="bg1"/>
                </a:solidFill>
              </a:rPr>
              <a:t>КОЛЛАБОРАЦИЯ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20484" name="AutoShape 8"/>
          <p:cNvSpPr>
            <a:spLocks noChangeArrowheads="1"/>
          </p:cNvSpPr>
          <p:nvPr/>
        </p:nvSpPr>
        <p:spPr bwMode="auto">
          <a:xfrm>
            <a:off x="935831" y="4510062"/>
            <a:ext cx="2447925" cy="719138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3. </a:t>
            </a:r>
            <a:r>
              <a:rPr lang="ru-RU" sz="2000" b="1" dirty="0" smtClean="0">
                <a:solidFill>
                  <a:schemeClr val="bg1"/>
                </a:solidFill>
              </a:rPr>
              <a:t>ОБРАЗОВАНИЕ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792163" y="5626248"/>
            <a:ext cx="2951162" cy="719137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4. </a:t>
            </a:r>
            <a:r>
              <a:rPr lang="ru-RU" sz="2000" b="1" dirty="0" smtClean="0">
                <a:solidFill>
                  <a:schemeClr val="bg1"/>
                </a:solidFill>
              </a:rPr>
              <a:t>РАЗВЛЕЧЕНИЕ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20486" name="AutoShape 10"/>
          <p:cNvSpPr>
            <a:spLocks noChangeArrowheads="1"/>
          </p:cNvSpPr>
          <p:nvPr/>
        </p:nvSpPr>
        <p:spPr bwMode="auto">
          <a:xfrm>
            <a:off x="3779838" y="1557337"/>
            <a:ext cx="5040312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pt-PT" sz="1600" dirty="0"/>
              <a:t> </a:t>
            </a:r>
            <a:r>
              <a:rPr lang="ru-RU" sz="1600" dirty="0" smtClean="0"/>
              <a:t>Как воспринимается ваша коммуникация?</a:t>
            </a:r>
            <a:endParaRPr lang="pt-PT" sz="1600" dirty="0"/>
          </a:p>
          <a:p>
            <a:pPr>
              <a:buFontTx/>
              <a:buChar char="•"/>
            </a:pPr>
            <a:r>
              <a:rPr lang="pt-PT" sz="1600" dirty="0" smtClean="0"/>
              <a:t> </a:t>
            </a:r>
            <a:r>
              <a:rPr lang="ru-RU" sz="1600" dirty="0" smtClean="0"/>
              <a:t>Как вы измеряете эффективность выбранной стратегии</a:t>
            </a:r>
            <a:r>
              <a:rPr lang="pt-PT" sz="1600" dirty="0" smtClean="0"/>
              <a:t>?</a:t>
            </a:r>
            <a:endParaRPr lang="pt-PT" sz="1600" dirty="0"/>
          </a:p>
          <a:p>
            <a:pPr>
              <a:buFontTx/>
              <a:buChar char="•"/>
            </a:pPr>
            <a:r>
              <a:rPr lang="pt-PT" sz="1600" dirty="0"/>
              <a:t> </a:t>
            </a:r>
            <a:r>
              <a:rPr lang="ru-RU" sz="1600" dirty="0" smtClean="0"/>
              <a:t>Каковы драйверы/триггеры вашей стратегии, которые </a:t>
            </a:r>
          </a:p>
          <a:p>
            <a:r>
              <a:rPr lang="ru-RU" sz="1600" dirty="0" smtClean="0"/>
              <a:t>приводят к повышению активности, большему отклику?</a:t>
            </a:r>
            <a:endParaRPr lang="pt-PT" sz="1600" dirty="0"/>
          </a:p>
        </p:txBody>
      </p:sp>
      <p:sp>
        <p:nvSpPr>
          <p:cNvPr id="20487" name="AutoShape 11"/>
          <p:cNvSpPr>
            <a:spLocks noChangeArrowheads="1"/>
          </p:cNvSpPr>
          <p:nvPr/>
        </p:nvSpPr>
        <p:spPr bwMode="auto">
          <a:xfrm>
            <a:off x="3779838" y="2564904"/>
            <a:ext cx="5040312" cy="1440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pt-PT" sz="1600" dirty="0"/>
              <a:t> </a:t>
            </a:r>
            <a:r>
              <a:rPr lang="ru-RU" sz="1600" dirty="0" smtClean="0"/>
              <a:t>Каковы причины неудач и успехов в </a:t>
            </a:r>
            <a:r>
              <a:rPr lang="ru-RU" sz="1600" dirty="0" err="1" smtClean="0"/>
              <a:t>коллаборативных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начинаниях</a:t>
            </a:r>
            <a:r>
              <a:rPr lang="pt-PT" sz="1600" dirty="0" smtClean="0"/>
              <a:t>?</a:t>
            </a:r>
            <a:endParaRPr lang="pt-PT" sz="1600" dirty="0"/>
          </a:p>
          <a:p>
            <a:pPr>
              <a:buFontTx/>
              <a:buChar char="•"/>
            </a:pPr>
            <a:r>
              <a:rPr lang="pt-PT" sz="1600" dirty="0"/>
              <a:t> </a:t>
            </a:r>
            <a:r>
              <a:rPr lang="ru-RU" sz="1600" dirty="0" smtClean="0"/>
              <a:t>Связаны ли они с корпоративной культурой и образом </a:t>
            </a:r>
            <a:br>
              <a:rPr lang="ru-RU" sz="1600" dirty="0" smtClean="0"/>
            </a:br>
            <a:r>
              <a:rPr lang="ru-RU" sz="1600" dirty="0" smtClean="0"/>
              <a:t>действий</a:t>
            </a:r>
            <a:r>
              <a:rPr lang="pt-PT" sz="1600" dirty="0" smtClean="0"/>
              <a:t>? </a:t>
            </a:r>
            <a:endParaRPr lang="pt-PT" sz="1600" dirty="0"/>
          </a:p>
          <a:p>
            <a:pPr>
              <a:buFontTx/>
              <a:buChar char="•"/>
            </a:pPr>
            <a:r>
              <a:rPr lang="pt-PT" sz="1600" dirty="0"/>
              <a:t> </a:t>
            </a:r>
            <a:r>
              <a:rPr lang="ru-RU" sz="1600" dirty="0" smtClean="0"/>
              <a:t>Какие инструменты взаимодействия нужны для </a:t>
            </a:r>
            <a:br>
              <a:rPr lang="ru-RU" sz="1600" dirty="0" smtClean="0"/>
            </a:br>
            <a:r>
              <a:rPr lang="ru-RU" sz="1600" dirty="0" smtClean="0"/>
              <a:t>изменения ситуации?</a:t>
            </a:r>
            <a:r>
              <a:rPr lang="pt-PT" sz="1600" dirty="0" smtClean="0"/>
              <a:t>?</a:t>
            </a:r>
            <a:endParaRPr lang="pt-PT" sz="1600" dirty="0"/>
          </a:p>
        </p:txBody>
      </p:sp>
      <p:sp>
        <p:nvSpPr>
          <p:cNvPr id="20488" name="AutoShape 12"/>
          <p:cNvSpPr>
            <a:spLocks noChangeArrowheads="1"/>
          </p:cNvSpPr>
          <p:nvPr/>
        </p:nvSpPr>
        <p:spPr bwMode="auto">
          <a:xfrm>
            <a:off x="3779838" y="4221089"/>
            <a:ext cx="5040312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pt-PT" sz="1600" dirty="0"/>
              <a:t> </a:t>
            </a:r>
            <a:r>
              <a:rPr lang="ru-RU" sz="1600" dirty="0" smtClean="0"/>
              <a:t>Как часто аудитории нужны образовательные темы</a:t>
            </a:r>
            <a:r>
              <a:rPr lang="pt-PT" sz="1600" dirty="0" smtClean="0"/>
              <a:t>?</a:t>
            </a:r>
            <a:endParaRPr lang="pt-PT" sz="1600" dirty="0"/>
          </a:p>
          <a:p>
            <a:pPr>
              <a:buFontTx/>
              <a:buChar char="•"/>
            </a:pPr>
            <a:r>
              <a:rPr lang="pt-PT" sz="1600" dirty="0"/>
              <a:t> </a:t>
            </a:r>
            <a:r>
              <a:rPr lang="ru-RU" sz="1600" dirty="0" smtClean="0"/>
              <a:t>Используете ли вы возможности для их реализации</a:t>
            </a:r>
            <a:r>
              <a:rPr lang="pt-PT" sz="1600" dirty="0" smtClean="0"/>
              <a:t>?</a:t>
            </a:r>
            <a:endParaRPr lang="pt-PT" sz="1600" dirty="0"/>
          </a:p>
          <a:p>
            <a:pPr>
              <a:buFontTx/>
              <a:buChar char="•"/>
            </a:pPr>
            <a:r>
              <a:rPr lang="pt-PT" sz="1600" dirty="0"/>
              <a:t> </a:t>
            </a:r>
            <a:r>
              <a:rPr lang="ru-RU" sz="1600" dirty="0" smtClean="0"/>
              <a:t>Как использовать возможности онлайн-общения </a:t>
            </a:r>
          </a:p>
          <a:p>
            <a:pPr>
              <a:buFontTx/>
              <a:buChar char="•"/>
            </a:pPr>
            <a:r>
              <a:rPr lang="ru-RU" sz="1600" dirty="0" smtClean="0"/>
              <a:t>для целей образования аудитории</a:t>
            </a:r>
            <a:r>
              <a:rPr lang="pt-PT" sz="1600" dirty="0" smtClean="0"/>
              <a:t>? </a:t>
            </a:r>
            <a:endParaRPr lang="pt-PT" sz="1600" dirty="0"/>
          </a:p>
        </p:txBody>
      </p:sp>
      <p:sp>
        <p:nvSpPr>
          <p:cNvPr id="20489" name="AutoShape 13"/>
          <p:cNvSpPr>
            <a:spLocks noChangeArrowheads="1"/>
          </p:cNvSpPr>
          <p:nvPr/>
        </p:nvSpPr>
        <p:spPr bwMode="auto">
          <a:xfrm>
            <a:off x="3779838" y="5518299"/>
            <a:ext cx="5040312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pt-PT" sz="1600" dirty="0"/>
              <a:t> </a:t>
            </a:r>
            <a:r>
              <a:rPr lang="ru-RU" sz="1600" dirty="0" smtClean="0"/>
              <a:t>Что интересно вашей аудитории</a:t>
            </a:r>
            <a:r>
              <a:rPr lang="pt-PT" sz="1600" dirty="0" smtClean="0"/>
              <a:t>?</a:t>
            </a:r>
            <a:r>
              <a:rPr lang="ru-RU" sz="1600" dirty="0" smtClean="0"/>
              <a:t> </a:t>
            </a:r>
          </a:p>
          <a:p>
            <a:pPr>
              <a:buFontTx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Как она привыкла развлекаться</a:t>
            </a:r>
            <a:endParaRPr lang="pt-PT" sz="1600" dirty="0"/>
          </a:p>
          <a:p>
            <a:pPr>
              <a:buFontTx/>
              <a:buChar char="•"/>
            </a:pPr>
            <a:r>
              <a:rPr lang="pt-PT" sz="1600" dirty="0"/>
              <a:t> </a:t>
            </a:r>
            <a:r>
              <a:rPr lang="ru-RU" sz="1600" dirty="0" smtClean="0"/>
              <a:t>Над чем она смеется</a:t>
            </a:r>
            <a:r>
              <a:rPr lang="pt-PT" sz="1600" dirty="0" smtClean="0"/>
              <a:t>? </a:t>
            </a:r>
            <a:endParaRPr lang="pt-PT" sz="1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332656"/>
            <a:ext cx="8507288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1"/>
                </a:solidFill>
              </a:rPr>
              <a:t>Основы стратегии коммуникации в социальных медиа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4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формирует образ «избиркома»?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Руководитель</a:t>
            </a:r>
          </a:p>
          <a:p>
            <a:r>
              <a:rPr lang="ru-RU" dirty="0" smtClean="0"/>
              <a:t>Пресс-служба</a:t>
            </a:r>
            <a:endParaRPr lang="ru-RU" dirty="0" smtClean="0"/>
          </a:p>
          <a:p>
            <a:r>
              <a:rPr lang="ru-RU" dirty="0" smtClean="0"/>
              <a:t>Рядовые сотрудники</a:t>
            </a:r>
          </a:p>
          <a:p>
            <a:pPr>
              <a:buNone/>
            </a:pPr>
            <a:r>
              <a:rPr lang="ru-RU" dirty="0" smtClean="0"/>
              <a:t>_______________________________________</a:t>
            </a:r>
          </a:p>
          <a:p>
            <a:r>
              <a:rPr lang="ru-RU" dirty="0" smtClean="0"/>
              <a:t>Активная аудитория (наблюдатели, </a:t>
            </a:r>
            <a:r>
              <a:rPr lang="ru-RU" dirty="0" err="1" smtClean="0"/>
              <a:t>блогеры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Журналисты</a:t>
            </a:r>
          </a:p>
          <a:p>
            <a:r>
              <a:rPr lang="ru-RU" dirty="0" smtClean="0"/>
              <a:t>Избиратели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 bwMode="auto">
          <a:xfrm>
            <a:off x="323528" y="1412776"/>
            <a:ext cx="8424936" cy="4896544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31188" cy="565150"/>
          </a:xfrm>
        </p:spPr>
        <p:txBody>
          <a:bodyPr lIns="90000" tIns="46800" rIns="90000" bIns="46800">
            <a:normAutofit fontScale="90000"/>
          </a:bodyPr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dirty="0" smtClean="0">
                <a:latin typeface="Arial" pitchFamily="34" charset="0"/>
                <a:cs typeface="Arial" pitchFamily="34" charset="0"/>
              </a:rPr>
              <a:t>Типы </a:t>
            </a:r>
            <a:r>
              <a:rPr kumimoji="0" lang="ru-RU" b="1" dirty="0" err="1" smtClean="0">
                <a:latin typeface="Arial" pitchFamily="34" charset="0"/>
                <a:cs typeface="Arial" pitchFamily="34" charset="0"/>
              </a:rPr>
              <a:t>медиатекстов</a:t>
            </a:r>
            <a:endParaRPr kumimoji="0"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4860032" y="1556792"/>
            <a:ext cx="1800225" cy="17272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Журналистика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755576" y="3789040"/>
            <a:ext cx="1296988" cy="1346200"/>
          </a:xfrm>
          <a:prstGeom prst="ellipse">
            <a:avLst/>
          </a:prstGeom>
          <a:solidFill>
            <a:srgbClr val="7030A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Реклама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1331640" y="2132856"/>
            <a:ext cx="1152128" cy="936625"/>
          </a:xfrm>
          <a:prstGeom prst="ellipse">
            <a:avLst/>
          </a:prstGeom>
          <a:solidFill>
            <a:srgbClr val="F8F8A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Arial" charset="0"/>
              </a:rPr>
              <a:t>Кино</a:t>
            </a: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4211638" y="4724400"/>
            <a:ext cx="914400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Arial" charset="0"/>
              </a:rPr>
              <a:t>Тексты ПР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2843808" y="1772816"/>
            <a:ext cx="1296987" cy="1346200"/>
          </a:xfrm>
          <a:prstGeom prst="ellipse">
            <a:avLst/>
          </a:prstGeom>
          <a:solidFill>
            <a:srgbClr val="F7A7C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Музыка</a:t>
            </a:r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2411760" y="3573016"/>
            <a:ext cx="2281014" cy="122396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Массовая культура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52120" y="3501008"/>
            <a:ext cx="1440160" cy="144016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err="1" smtClean="0">
                <a:solidFill>
                  <a:srgbClr val="000000"/>
                </a:solidFill>
                <a:latin typeface="Arial" charset="0"/>
              </a:rPr>
              <a:t>Массмедиа</a:t>
            </a: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5-ти звеньевая модель коммуникации Г. </a:t>
            </a:r>
            <a:r>
              <a:rPr lang="ru-RU" b="1" dirty="0" err="1" smtClean="0"/>
              <a:t>Лассуэлла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349" t="25397" r="3492" b="53839"/>
          <a:stretch/>
        </p:blipFill>
        <p:spPr bwMode="auto">
          <a:xfrm>
            <a:off x="539552" y="2204864"/>
            <a:ext cx="81369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7-ми звеньевая модель коммуникации Г. </a:t>
            </a:r>
            <a:r>
              <a:rPr lang="ru-RU" b="1" dirty="0" err="1" smtClean="0"/>
              <a:t>Лассуэлла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" t="31250" r="4000" b="47629"/>
          <a:stretch/>
        </p:blipFill>
        <p:spPr bwMode="auto">
          <a:xfrm>
            <a:off x="467544" y="2276872"/>
            <a:ext cx="81369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Модель коммуникации К. Шеннона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497" t="25101" r="5501" b="26946"/>
          <a:stretch/>
        </p:blipFill>
        <p:spPr bwMode="auto">
          <a:xfrm>
            <a:off x="323528" y="1628800"/>
            <a:ext cx="85298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Медиарилейшенз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Процесс выстраивания и управления крепкими и долгосрочными отношениями со СМИ</a:t>
            </a:r>
          </a:p>
          <a:p>
            <a:r>
              <a:rPr lang="ru-RU" dirty="0" err="1" smtClean="0"/>
              <a:t>Медиарилейшнз</a:t>
            </a:r>
            <a:r>
              <a:rPr lang="ru-RU" dirty="0" smtClean="0"/>
              <a:t> – это часть паблик </a:t>
            </a:r>
            <a:r>
              <a:rPr lang="ru-RU" dirty="0" err="1" smtClean="0"/>
              <a:t>рилейшнз</a:t>
            </a:r>
            <a:r>
              <a:rPr lang="ru-RU" dirty="0" smtClean="0"/>
              <a:t> (ПР), которая «отвечает» за донесение информации нужной аудитории через СМИ</a:t>
            </a:r>
          </a:p>
          <a:p>
            <a:r>
              <a:rPr lang="ru-RU" dirty="0" err="1" smtClean="0"/>
              <a:t>медиарилейшнз</a:t>
            </a:r>
            <a:r>
              <a:rPr lang="ru-RU" dirty="0" smtClean="0"/>
              <a:t> не могут разрабатываться вне общей концепции </a:t>
            </a:r>
            <a:r>
              <a:rPr lang="en-US" dirty="0" smtClean="0"/>
              <a:t>PR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/>
              <a:t>Проактивное</a:t>
            </a:r>
            <a:r>
              <a:rPr lang="ru-RU" dirty="0"/>
              <a:t> информирование + совместная работа с журналистами позволяют:</a:t>
            </a:r>
          </a:p>
          <a:p>
            <a:pPr lvl="1">
              <a:buFontTx/>
              <a:buChar char="-"/>
            </a:pPr>
            <a:r>
              <a:rPr lang="ru-RU" dirty="0"/>
              <a:t>Проявлять инициативу в создании публикаций</a:t>
            </a:r>
          </a:p>
          <a:p>
            <a:pPr lvl="1">
              <a:buFontTx/>
              <a:buChar char="-"/>
            </a:pPr>
            <a:r>
              <a:rPr lang="ru-RU" dirty="0"/>
              <a:t>Внедриться в контекст</a:t>
            </a:r>
          </a:p>
          <a:p>
            <a:pPr lvl="1">
              <a:buFontTx/>
              <a:buChar char="-"/>
            </a:pPr>
            <a:r>
              <a:rPr lang="ru-RU" dirty="0"/>
              <a:t>Реализовывать совместные программы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принципы </a:t>
            </a:r>
            <a:r>
              <a:rPr lang="ru-RU" b="1" dirty="0" err="1" smtClean="0"/>
              <a:t>медиарилейшенз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5977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Медиарилейшенз</a:t>
            </a:r>
            <a:endParaRPr lang="en-US" dirty="0"/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/>
              <a:t>	Пресс-конференция</a:t>
            </a:r>
            <a:endParaRPr lang="ru-RU" dirty="0"/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/>
              <a:t>	Пресс-тур</a:t>
            </a:r>
            <a:endParaRPr lang="ru-RU" dirty="0"/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/>
              <a:t>	Обучающий </a:t>
            </a:r>
            <a:r>
              <a:rPr lang="ru-RU" dirty="0"/>
              <a:t>модуль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 smtClean="0"/>
              <a:t>	Экскурсия</a:t>
            </a:r>
            <a:endParaRPr lang="ru-RU" dirty="0"/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 smtClean="0"/>
              <a:t>	Регулярные </a:t>
            </a:r>
            <a:r>
              <a:rPr lang="ru-RU" dirty="0"/>
              <a:t>встречи/брифинги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 smtClean="0"/>
              <a:t>	Неформальные </a:t>
            </a:r>
            <a:r>
              <a:rPr lang="ru-RU" dirty="0"/>
              <a:t>встречи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077302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503</Words>
  <Application>Microsoft Office PowerPoint</Application>
  <PresentationFormat>Экран (4:3)</PresentationFormat>
  <Paragraphs>160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Взаимодействие избирательных комиссий с медиа: современные реалии</vt:lpstr>
      <vt:lpstr>Медиаконвергенция</vt:lpstr>
      <vt:lpstr>Типы медиатекстов</vt:lpstr>
      <vt:lpstr>5-ти звеньевая модель коммуникации Г. Лассуэлла</vt:lpstr>
      <vt:lpstr>7-ми звеньевая модель коммуникации Г. Лассуэлла </vt:lpstr>
      <vt:lpstr>Модель коммуникации К. Шеннона</vt:lpstr>
      <vt:lpstr>Медиарилейшенз</vt:lpstr>
      <vt:lpstr>Основные принципы медиарилейшенз</vt:lpstr>
      <vt:lpstr>Технологии</vt:lpstr>
      <vt:lpstr>Пресс-релиз </vt:lpstr>
      <vt:lpstr>Менеджмент новостей</vt:lpstr>
      <vt:lpstr>Слайд 12</vt:lpstr>
      <vt:lpstr>Информация о выборах</vt:lpstr>
      <vt:lpstr>Слайд 14</vt:lpstr>
      <vt:lpstr>Новая реальность</vt:lpstr>
      <vt:lpstr>Тематические кластеры российской блогосферы (Berkman Center for Internet and Society)</vt:lpstr>
      <vt:lpstr>Социальные медиа. Общий взгляд </vt:lpstr>
      <vt:lpstr>Слайд 18</vt:lpstr>
      <vt:lpstr>Активная аудитория</vt:lpstr>
      <vt:lpstr>User Generated Content (UGC)</vt:lpstr>
      <vt:lpstr>Слайд 21</vt:lpstr>
      <vt:lpstr>Кто формирует образ «избиркома»?</vt:lpstr>
    </vt:vector>
  </TitlesOfParts>
  <Company>Department of Journalism, Moscow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dunas.denis</dc:creator>
  <cp:lastModifiedBy>dunas.denis</cp:lastModifiedBy>
  <cp:revision>85</cp:revision>
  <dcterms:created xsi:type="dcterms:W3CDTF">2015-05-22T12:05:32Z</dcterms:created>
  <dcterms:modified xsi:type="dcterms:W3CDTF">2015-06-24T16:54:23Z</dcterms:modified>
</cp:coreProperties>
</file>