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79" r:id="rId3"/>
    <p:sldId id="280" r:id="rId4"/>
    <p:sldId id="283" r:id="rId5"/>
    <p:sldId id="286" r:id="rId6"/>
    <p:sldId id="292" r:id="rId7"/>
    <p:sldId id="290" r:id="rId8"/>
    <p:sldId id="293" r:id="rId9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1F2"/>
    <a:srgbClr val="65CCFF"/>
    <a:srgbClr val="69CDFF"/>
    <a:srgbClr val="52FCCF"/>
    <a:srgbClr val="3BFBC9"/>
    <a:srgbClr val="80FCDC"/>
    <a:srgbClr val="05EDB0"/>
    <a:srgbClr val="8EAAFA"/>
    <a:srgbClr val="4372F7"/>
    <a:srgbClr val="B3E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94624" autoAdjust="0"/>
  </p:normalViewPr>
  <p:slideViewPr>
    <p:cSldViewPr>
      <p:cViewPr varScale="1">
        <p:scale>
          <a:sx n="92" d="100"/>
          <a:sy n="92" d="100"/>
        </p:scale>
        <p:origin x="-52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3E0D6-750A-471C-A04E-8EB629ED5110}" type="datetimeFigureOut">
              <a:rPr lang="ru-RU" smtClean="0"/>
              <a:pPr/>
              <a:t>29.12.2019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FB81A-A49F-48CD-BB1D-DC90D8332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876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FB81A-A49F-48CD-BB1D-DC90D833266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305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FB81A-A49F-48CD-BB1D-DC90D833266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358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_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8" cy="514349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err="1"/>
              <a:t>бразец</a:t>
            </a:r>
            <a:r>
              <a:rPr lang="ru-RU" dirty="0"/>
              <a:t>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D851-24F0-46DE-9465-1F821107C456}" type="datetimeFigureOut">
              <a:rPr lang="ru-RU" smtClean="0"/>
              <a:pPr/>
              <a:t>29.12.2019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B956C-50C3-4783-A893-A0F0ECFCF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jpe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.png"/><Relationship Id="rId7" Type="http://schemas.openxmlformats.org/officeDocument/2006/relationships/image" Target="../media/image2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.jpe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9959" y="2716188"/>
            <a:ext cx="9034041" cy="1655762"/>
          </a:xfrm>
        </p:spPr>
        <p:txBody>
          <a:bodyPr anchor="t">
            <a:noAutofit/>
          </a:bodyPr>
          <a:lstStyle/>
          <a:p>
            <a:pPr algn="l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по обучению организаторов выборов и иных участников избирательного процесса, повышению правовой культуры избирателей в Российской Федерации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7504" y="483518"/>
            <a:ext cx="6120680" cy="13681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Сводный план 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основных мероприятий 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РЦОИТ при ЦИК России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303886" y="4155926"/>
            <a:ext cx="293241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ru-RU" altLang="ru-RU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на</a:t>
            </a:r>
            <a:r>
              <a:rPr lang="ru-RU" altLang="ru-RU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 2020 год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0" y="85889"/>
            <a:ext cx="9144000" cy="5057611"/>
            <a:chOff x="-1676413" y="84"/>
            <a:chExt cx="9144000" cy="5143416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6" t="1357"/>
            <a:stretch/>
          </p:blipFill>
          <p:spPr>
            <a:xfrm>
              <a:off x="-1676413" y="84"/>
              <a:ext cx="9144000" cy="5143416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4656063" y="81830"/>
              <a:ext cx="866056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3" descr="Z:\архив\МОНТАЖНАЯ СТАНЦИЯ СТАРАЯ\Символика ЦИК\CIK_emblem\ЦИК эмблема без фона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4810702" y="132454"/>
              <a:ext cx="732091" cy="710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899592" y="211790"/>
            <a:ext cx="559603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Организация и проведение очного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обучения </a:t>
            </a:r>
            <a:r>
              <a:rPr lang="ru-RU" b="1" dirty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rPr>
              <a:t>на базе ЦИК России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0986" y="1014255"/>
            <a:ext cx="9144000" cy="4129814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32983" y="2932276"/>
            <a:ext cx="49657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Обучение </a:t>
            </a:r>
            <a:r>
              <a:rPr lang="ru-RU" sz="2000" b="1" dirty="0">
                <a:solidFill>
                  <a:srgbClr val="C00000"/>
                </a:solidFill>
              </a:rPr>
              <a:t>впервые избранных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председателей, </a:t>
            </a:r>
          </a:p>
          <a:p>
            <a:pPr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заместителей председателей </a:t>
            </a:r>
          </a:p>
          <a:p>
            <a:pPr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и секретарей ИКСРФ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02633" y="1447946"/>
            <a:ext cx="59687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Обучение членов (работников аппаратов в том числе системных администраторов) ИКСРФ </a:t>
            </a:r>
          </a:p>
          <a:p>
            <a:pPr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</a:rPr>
              <a:t>по вопросам применения технических средств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при проведении выборов</a:t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2184912" y="2837186"/>
            <a:ext cx="5200093" cy="3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141174" y="4305465"/>
            <a:ext cx="5200093" cy="3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395536" y="1577276"/>
            <a:ext cx="1499347" cy="1066481"/>
            <a:chOff x="328370" y="1402367"/>
            <a:chExt cx="1132923" cy="827798"/>
          </a:xfrm>
        </p:grpSpPr>
        <p:sp>
          <p:nvSpPr>
            <p:cNvPr id="29" name="Flowchart: Process 42"/>
            <p:cNvSpPr/>
            <p:nvPr/>
          </p:nvSpPr>
          <p:spPr>
            <a:xfrm rot="20841509">
              <a:off x="328370" y="1402367"/>
              <a:ext cx="1132923" cy="82779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cubicBezTo>
                    <a:pt x="3333" y="0"/>
                    <a:pt x="5314" y="761"/>
                    <a:pt x="10000" y="0"/>
                  </a:cubicBezTo>
                  <a:cubicBezTo>
                    <a:pt x="9762" y="4982"/>
                    <a:pt x="9801" y="6033"/>
                    <a:pt x="10000" y="10000"/>
                  </a:cubicBezTo>
                  <a:cubicBezTo>
                    <a:pt x="5672" y="9112"/>
                    <a:pt x="3333" y="10000"/>
                    <a:pt x="0" y="10000"/>
                  </a:cubicBezTo>
                  <a:cubicBezTo>
                    <a:pt x="239" y="5525"/>
                    <a:pt x="0" y="3333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00A1F2"/>
                </a:gs>
                <a:gs pos="0">
                  <a:srgbClr val="00A1F2"/>
                </a:gs>
                <a:gs pos="58000">
                  <a:srgbClr val="69CDFF"/>
                </a:gs>
              </a:gsLst>
              <a:lin ang="18900000" scaled="1"/>
              <a:tileRect/>
            </a:gradFill>
            <a:ln>
              <a:noFill/>
            </a:ln>
            <a:effectLst>
              <a:outerShdw blurRad="762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32" name="Group 205"/>
            <p:cNvGrpSpPr/>
            <p:nvPr/>
          </p:nvGrpSpPr>
          <p:grpSpPr>
            <a:xfrm rot="20841509">
              <a:off x="742432" y="1460086"/>
              <a:ext cx="182880" cy="137160"/>
              <a:chOff x="4917745" y="2286000"/>
              <a:chExt cx="2558303" cy="2438399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4" name="Oval 207"/>
              <p:cNvSpPr/>
              <p:nvPr/>
            </p:nvSpPr>
            <p:spPr>
              <a:xfrm>
                <a:off x="4917745" y="2429067"/>
                <a:ext cx="2295331" cy="2295332"/>
              </a:xfrm>
              <a:prstGeom prst="ellipse">
                <a:avLst/>
              </a:prstGeom>
              <a:gradFill>
                <a:gsLst>
                  <a:gs pos="0">
                    <a:srgbClr val="DA0000"/>
                  </a:gs>
                  <a:gs pos="80000">
                    <a:srgbClr val="D60000"/>
                  </a:gs>
                  <a:gs pos="100000">
                    <a:srgbClr val="AC0000"/>
                  </a:gs>
                </a:gsLst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Oval 208"/>
              <p:cNvSpPr/>
              <p:nvPr/>
            </p:nvSpPr>
            <p:spPr>
              <a:xfrm>
                <a:off x="5945828" y="2286000"/>
                <a:ext cx="1530220" cy="1530222"/>
              </a:xfrm>
              <a:prstGeom prst="ellipse">
                <a:avLst/>
              </a:prstGeom>
              <a:gradFill>
                <a:gsLst>
                  <a:gs pos="0">
                    <a:srgbClr val="DA0000"/>
                  </a:gs>
                  <a:gs pos="80000">
                    <a:srgbClr val="D60000"/>
                  </a:gs>
                  <a:gs pos="100000">
                    <a:srgbClr val="AC0000"/>
                  </a:gs>
                </a:gsLst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Oval 10"/>
              <p:cNvSpPr/>
              <p:nvPr/>
            </p:nvSpPr>
            <p:spPr>
              <a:xfrm>
                <a:off x="6054828" y="2667000"/>
                <a:ext cx="1107972" cy="1023687"/>
              </a:xfrm>
              <a:custGeom>
                <a:avLst/>
                <a:gdLst>
                  <a:gd name="connsiteX0" fmla="*/ 189017 w 1045863"/>
                  <a:gd name="connsiteY0" fmla="*/ 0 h 1103312"/>
                  <a:gd name="connsiteX1" fmla="*/ 97056 w 1045863"/>
                  <a:gd name="connsiteY1" fmla="*/ 259496 h 1103312"/>
                  <a:gd name="connsiteX2" fmla="*/ 828576 w 1045863"/>
                  <a:gd name="connsiteY2" fmla="*/ 991016 h 1103312"/>
                  <a:gd name="connsiteX3" fmla="*/ 1045863 w 1045863"/>
                  <a:gd name="connsiteY3" fmla="*/ 954468 h 1103312"/>
                  <a:gd name="connsiteX4" fmla="*/ 640080 w 1045863"/>
                  <a:gd name="connsiteY4" fmla="*/ 1103312 h 1103312"/>
                  <a:gd name="connsiteX5" fmla="*/ 0 w 1045863"/>
                  <a:gd name="connsiteY5" fmla="*/ 463232 h 1103312"/>
                  <a:gd name="connsiteX6" fmla="*/ 189017 w 1045863"/>
                  <a:gd name="connsiteY6" fmla="*/ 0 h 1103312"/>
                  <a:gd name="connsiteX0" fmla="*/ 189017 w 1045863"/>
                  <a:gd name="connsiteY0" fmla="*/ 0 h 1103312"/>
                  <a:gd name="connsiteX1" fmla="*/ 482067 w 1045863"/>
                  <a:gd name="connsiteY1" fmla="*/ 800917 h 1103312"/>
                  <a:gd name="connsiteX2" fmla="*/ 828576 w 1045863"/>
                  <a:gd name="connsiteY2" fmla="*/ 991016 h 1103312"/>
                  <a:gd name="connsiteX3" fmla="*/ 1045863 w 1045863"/>
                  <a:gd name="connsiteY3" fmla="*/ 954468 h 1103312"/>
                  <a:gd name="connsiteX4" fmla="*/ 640080 w 1045863"/>
                  <a:gd name="connsiteY4" fmla="*/ 1103312 h 1103312"/>
                  <a:gd name="connsiteX5" fmla="*/ 0 w 1045863"/>
                  <a:gd name="connsiteY5" fmla="*/ 463232 h 1103312"/>
                  <a:gd name="connsiteX6" fmla="*/ 189017 w 1045863"/>
                  <a:gd name="connsiteY6" fmla="*/ 0 h 1103312"/>
                  <a:gd name="connsiteX0" fmla="*/ 189017 w 1045863"/>
                  <a:gd name="connsiteY0" fmla="*/ 0 h 1103312"/>
                  <a:gd name="connsiteX1" fmla="*/ 482067 w 1045863"/>
                  <a:gd name="connsiteY1" fmla="*/ 800917 h 1103312"/>
                  <a:gd name="connsiteX2" fmla="*/ 1045863 w 1045863"/>
                  <a:gd name="connsiteY2" fmla="*/ 954468 h 1103312"/>
                  <a:gd name="connsiteX3" fmla="*/ 640080 w 1045863"/>
                  <a:gd name="connsiteY3" fmla="*/ 1103312 h 1103312"/>
                  <a:gd name="connsiteX4" fmla="*/ 0 w 1045863"/>
                  <a:gd name="connsiteY4" fmla="*/ 463232 h 1103312"/>
                  <a:gd name="connsiteX5" fmla="*/ 189017 w 1045863"/>
                  <a:gd name="connsiteY5" fmla="*/ 0 h 1103312"/>
                  <a:gd name="connsiteX0" fmla="*/ 189017 w 1178210"/>
                  <a:gd name="connsiteY0" fmla="*/ 0 h 1103312"/>
                  <a:gd name="connsiteX1" fmla="*/ 482067 w 1178210"/>
                  <a:gd name="connsiteY1" fmla="*/ 800917 h 1103312"/>
                  <a:gd name="connsiteX2" fmla="*/ 1178210 w 1178210"/>
                  <a:gd name="connsiteY2" fmla="*/ 810089 h 1103312"/>
                  <a:gd name="connsiteX3" fmla="*/ 640080 w 1178210"/>
                  <a:gd name="connsiteY3" fmla="*/ 1103312 h 1103312"/>
                  <a:gd name="connsiteX4" fmla="*/ 0 w 1178210"/>
                  <a:gd name="connsiteY4" fmla="*/ 463232 h 1103312"/>
                  <a:gd name="connsiteX5" fmla="*/ 189017 w 1178210"/>
                  <a:gd name="connsiteY5" fmla="*/ 0 h 1103312"/>
                  <a:gd name="connsiteX0" fmla="*/ 189017 w 1178210"/>
                  <a:gd name="connsiteY0" fmla="*/ 0 h 1103312"/>
                  <a:gd name="connsiteX1" fmla="*/ 494099 w 1178210"/>
                  <a:gd name="connsiteY1" fmla="*/ 596381 h 1103312"/>
                  <a:gd name="connsiteX2" fmla="*/ 1178210 w 1178210"/>
                  <a:gd name="connsiteY2" fmla="*/ 810089 h 1103312"/>
                  <a:gd name="connsiteX3" fmla="*/ 640080 w 1178210"/>
                  <a:gd name="connsiteY3" fmla="*/ 1103312 h 1103312"/>
                  <a:gd name="connsiteX4" fmla="*/ 0 w 1178210"/>
                  <a:gd name="connsiteY4" fmla="*/ 463232 h 1103312"/>
                  <a:gd name="connsiteX5" fmla="*/ 189017 w 1178210"/>
                  <a:gd name="connsiteY5" fmla="*/ 0 h 1103312"/>
                  <a:gd name="connsiteX0" fmla="*/ 2404 w 991597"/>
                  <a:gd name="connsiteY0" fmla="*/ 8836 h 1112148"/>
                  <a:gd name="connsiteX1" fmla="*/ 307486 w 991597"/>
                  <a:gd name="connsiteY1" fmla="*/ 605217 h 1112148"/>
                  <a:gd name="connsiteX2" fmla="*/ 991597 w 991597"/>
                  <a:gd name="connsiteY2" fmla="*/ 818925 h 1112148"/>
                  <a:gd name="connsiteX3" fmla="*/ 453467 w 991597"/>
                  <a:gd name="connsiteY3" fmla="*/ 1112148 h 1112148"/>
                  <a:gd name="connsiteX4" fmla="*/ 2404 w 991597"/>
                  <a:gd name="connsiteY4" fmla="*/ 8836 h 1112148"/>
                  <a:gd name="connsiteX0" fmla="*/ 2404 w 991597"/>
                  <a:gd name="connsiteY0" fmla="*/ 8836 h 887846"/>
                  <a:gd name="connsiteX1" fmla="*/ 307486 w 991597"/>
                  <a:gd name="connsiteY1" fmla="*/ 605217 h 887846"/>
                  <a:gd name="connsiteX2" fmla="*/ 991597 w 991597"/>
                  <a:gd name="connsiteY2" fmla="*/ 818925 h 887846"/>
                  <a:gd name="connsiteX3" fmla="*/ 104551 w 991597"/>
                  <a:gd name="connsiteY3" fmla="*/ 883548 h 887846"/>
                  <a:gd name="connsiteX4" fmla="*/ 2404 w 991597"/>
                  <a:gd name="connsiteY4" fmla="*/ 8836 h 887846"/>
                  <a:gd name="connsiteX0" fmla="*/ 118779 w 1107972"/>
                  <a:gd name="connsiteY0" fmla="*/ 8836 h 1021343"/>
                  <a:gd name="connsiteX1" fmla="*/ 423861 w 1107972"/>
                  <a:gd name="connsiteY1" fmla="*/ 605217 h 1021343"/>
                  <a:gd name="connsiteX2" fmla="*/ 1107972 w 1107972"/>
                  <a:gd name="connsiteY2" fmla="*/ 818925 h 1021343"/>
                  <a:gd name="connsiteX3" fmla="*/ 220926 w 1107972"/>
                  <a:gd name="connsiteY3" fmla="*/ 883548 h 1021343"/>
                  <a:gd name="connsiteX4" fmla="*/ 118779 w 1107972"/>
                  <a:gd name="connsiteY4" fmla="*/ 8836 h 1021343"/>
                  <a:gd name="connsiteX0" fmla="*/ 118779 w 1107972"/>
                  <a:gd name="connsiteY0" fmla="*/ 11180 h 1023687"/>
                  <a:gd name="connsiteX1" fmla="*/ 423861 w 1107972"/>
                  <a:gd name="connsiteY1" fmla="*/ 607561 h 1023687"/>
                  <a:gd name="connsiteX2" fmla="*/ 1107972 w 1107972"/>
                  <a:gd name="connsiteY2" fmla="*/ 821269 h 1023687"/>
                  <a:gd name="connsiteX3" fmla="*/ 220926 w 1107972"/>
                  <a:gd name="connsiteY3" fmla="*/ 885892 h 1023687"/>
                  <a:gd name="connsiteX4" fmla="*/ 118779 w 1107972"/>
                  <a:gd name="connsiteY4" fmla="*/ 11180 h 1023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7972" h="1023687">
                    <a:moveTo>
                      <a:pt x="118779" y="11180"/>
                    </a:moveTo>
                    <a:cubicBezTo>
                      <a:pt x="94449" y="-73308"/>
                      <a:pt x="114617" y="340199"/>
                      <a:pt x="423861" y="607561"/>
                    </a:cubicBezTo>
                    <a:cubicBezTo>
                      <a:pt x="733105" y="874923"/>
                      <a:pt x="1081637" y="770870"/>
                      <a:pt x="1107972" y="821269"/>
                    </a:cubicBezTo>
                    <a:cubicBezTo>
                      <a:pt x="999127" y="915094"/>
                      <a:pt x="664577" y="1186681"/>
                      <a:pt x="220926" y="885892"/>
                    </a:cubicBezTo>
                    <a:cubicBezTo>
                      <a:pt x="-222725" y="585103"/>
                      <a:pt x="143109" y="95668"/>
                      <a:pt x="118779" y="1118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3" name="TextBox 32"/>
          <p:cNvSpPr txBox="1"/>
          <p:nvPr/>
        </p:nvSpPr>
        <p:spPr>
          <a:xfrm rot="20841509">
            <a:off x="601318" y="1925260"/>
            <a:ext cx="100584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В течение года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131351" y="236589"/>
            <a:ext cx="576064" cy="584053"/>
            <a:chOff x="131351" y="236589"/>
            <a:chExt cx="576064" cy="584053"/>
          </a:xfrm>
        </p:grpSpPr>
        <p:pic>
          <p:nvPicPr>
            <p:cNvPr id="42" name="Picture 5" descr="C:\Users\m.medvedeva\Desktop\Тексты\Ноябрь 2018\Регистр\graduation_cap1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351" y="244578"/>
              <a:ext cx="576064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Овал 42"/>
            <p:cNvSpPr/>
            <p:nvPr/>
          </p:nvSpPr>
          <p:spPr>
            <a:xfrm>
              <a:off x="131351" y="236589"/>
              <a:ext cx="576064" cy="54690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" name="Flowchart: Process 42"/>
          <p:cNvSpPr/>
          <p:nvPr/>
        </p:nvSpPr>
        <p:spPr>
          <a:xfrm rot="20841509">
            <a:off x="507136" y="3067967"/>
            <a:ext cx="1499347" cy="106648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cubicBezTo>
                  <a:pt x="3333" y="0"/>
                  <a:pt x="5314" y="761"/>
                  <a:pt x="10000" y="0"/>
                </a:cubicBezTo>
                <a:cubicBezTo>
                  <a:pt x="9762" y="4982"/>
                  <a:pt x="9801" y="6033"/>
                  <a:pt x="10000" y="10000"/>
                </a:cubicBezTo>
                <a:cubicBezTo>
                  <a:pt x="5672" y="9112"/>
                  <a:pt x="3333" y="10000"/>
                  <a:pt x="0" y="10000"/>
                </a:cubicBezTo>
                <a:cubicBezTo>
                  <a:pt x="239" y="5525"/>
                  <a:pt x="0" y="3333"/>
                  <a:pt x="0" y="0"/>
                </a:cubicBezTo>
                <a:close/>
              </a:path>
            </a:pathLst>
          </a:custGeom>
          <a:gradFill flip="none" rotWithShape="1">
            <a:gsLst>
              <a:gs pos="100000">
                <a:srgbClr val="00A1F2"/>
              </a:gs>
              <a:gs pos="0">
                <a:srgbClr val="00A1F2"/>
              </a:gs>
              <a:gs pos="58000">
                <a:srgbClr val="69CDFF"/>
              </a:gs>
            </a:gsLst>
            <a:lin ang="18900000" scaled="1"/>
            <a:tileRect/>
          </a:gradFill>
          <a:ln>
            <a:noFill/>
          </a:ln>
          <a:effectLst>
            <a:outerShdw blurRad="762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20841509">
            <a:off x="753889" y="3508873"/>
            <a:ext cx="10058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Апрель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52" name="Group 205"/>
          <p:cNvGrpSpPr/>
          <p:nvPr/>
        </p:nvGrpSpPr>
        <p:grpSpPr>
          <a:xfrm rot="20841509">
            <a:off x="1101402" y="3234317"/>
            <a:ext cx="182880" cy="137160"/>
            <a:chOff x="4917745" y="2286000"/>
            <a:chExt cx="2558303" cy="243839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3" name="Oval 207"/>
            <p:cNvSpPr/>
            <p:nvPr/>
          </p:nvSpPr>
          <p:spPr>
            <a:xfrm>
              <a:off x="4917745" y="2429067"/>
              <a:ext cx="2295331" cy="2295332"/>
            </a:xfrm>
            <a:prstGeom prst="ellipse">
              <a:avLst/>
            </a:prstGeom>
            <a:gradFill>
              <a:gsLst>
                <a:gs pos="0">
                  <a:srgbClr val="DA0000"/>
                </a:gs>
                <a:gs pos="80000">
                  <a:srgbClr val="D60000"/>
                </a:gs>
                <a:gs pos="100000">
                  <a:srgbClr val="AC0000"/>
                </a:gs>
              </a:gsLst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Oval 208"/>
            <p:cNvSpPr/>
            <p:nvPr/>
          </p:nvSpPr>
          <p:spPr>
            <a:xfrm>
              <a:off x="5945828" y="2286000"/>
              <a:ext cx="1530220" cy="1530222"/>
            </a:xfrm>
            <a:prstGeom prst="ellipse">
              <a:avLst/>
            </a:prstGeom>
            <a:gradFill>
              <a:gsLst>
                <a:gs pos="0">
                  <a:srgbClr val="DA0000"/>
                </a:gs>
                <a:gs pos="80000">
                  <a:srgbClr val="D60000"/>
                </a:gs>
                <a:gs pos="100000">
                  <a:srgbClr val="AC0000"/>
                </a:gs>
              </a:gsLst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Oval 10"/>
            <p:cNvSpPr/>
            <p:nvPr/>
          </p:nvSpPr>
          <p:spPr>
            <a:xfrm>
              <a:off x="6054828" y="2667000"/>
              <a:ext cx="1107972" cy="1023687"/>
            </a:xfrm>
            <a:custGeom>
              <a:avLst/>
              <a:gdLst>
                <a:gd name="connsiteX0" fmla="*/ 189017 w 1045863"/>
                <a:gd name="connsiteY0" fmla="*/ 0 h 1103312"/>
                <a:gd name="connsiteX1" fmla="*/ 97056 w 1045863"/>
                <a:gd name="connsiteY1" fmla="*/ 259496 h 1103312"/>
                <a:gd name="connsiteX2" fmla="*/ 828576 w 1045863"/>
                <a:gd name="connsiteY2" fmla="*/ 991016 h 1103312"/>
                <a:gd name="connsiteX3" fmla="*/ 1045863 w 1045863"/>
                <a:gd name="connsiteY3" fmla="*/ 954468 h 1103312"/>
                <a:gd name="connsiteX4" fmla="*/ 640080 w 1045863"/>
                <a:gd name="connsiteY4" fmla="*/ 1103312 h 1103312"/>
                <a:gd name="connsiteX5" fmla="*/ 0 w 1045863"/>
                <a:gd name="connsiteY5" fmla="*/ 463232 h 1103312"/>
                <a:gd name="connsiteX6" fmla="*/ 189017 w 1045863"/>
                <a:gd name="connsiteY6" fmla="*/ 0 h 1103312"/>
                <a:gd name="connsiteX0" fmla="*/ 189017 w 1045863"/>
                <a:gd name="connsiteY0" fmla="*/ 0 h 1103312"/>
                <a:gd name="connsiteX1" fmla="*/ 482067 w 1045863"/>
                <a:gd name="connsiteY1" fmla="*/ 800917 h 1103312"/>
                <a:gd name="connsiteX2" fmla="*/ 828576 w 1045863"/>
                <a:gd name="connsiteY2" fmla="*/ 991016 h 1103312"/>
                <a:gd name="connsiteX3" fmla="*/ 1045863 w 1045863"/>
                <a:gd name="connsiteY3" fmla="*/ 954468 h 1103312"/>
                <a:gd name="connsiteX4" fmla="*/ 640080 w 1045863"/>
                <a:gd name="connsiteY4" fmla="*/ 1103312 h 1103312"/>
                <a:gd name="connsiteX5" fmla="*/ 0 w 1045863"/>
                <a:gd name="connsiteY5" fmla="*/ 463232 h 1103312"/>
                <a:gd name="connsiteX6" fmla="*/ 189017 w 1045863"/>
                <a:gd name="connsiteY6" fmla="*/ 0 h 1103312"/>
                <a:gd name="connsiteX0" fmla="*/ 189017 w 1045863"/>
                <a:gd name="connsiteY0" fmla="*/ 0 h 1103312"/>
                <a:gd name="connsiteX1" fmla="*/ 482067 w 1045863"/>
                <a:gd name="connsiteY1" fmla="*/ 800917 h 1103312"/>
                <a:gd name="connsiteX2" fmla="*/ 1045863 w 1045863"/>
                <a:gd name="connsiteY2" fmla="*/ 954468 h 1103312"/>
                <a:gd name="connsiteX3" fmla="*/ 640080 w 1045863"/>
                <a:gd name="connsiteY3" fmla="*/ 1103312 h 1103312"/>
                <a:gd name="connsiteX4" fmla="*/ 0 w 1045863"/>
                <a:gd name="connsiteY4" fmla="*/ 463232 h 1103312"/>
                <a:gd name="connsiteX5" fmla="*/ 189017 w 1045863"/>
                <a:gd name="connsiteY5" fmla="*/ 0 h 1103312"/>
                <a:gd name="connsiteX0" fmla="*/ 189017 w 1178210"/>
                <a:gd name="connsiteY0" fmla="*/ 0 h 1103312"/>
                <a:gd name="connsiteX1" fmla="*/ 482067 w 1178210"/>
                <a:gd name="connsiteY1" fmla="*/ 800917 h 1103312"/>
                <a:gd name="connsiteX2" fmla="*/ 1178210 w 1178210"/>
                <a:gd name="connsiteY2" fmla="*/ 810089 h 1103312"/>
                <a:gd name="connsiteX3" fmla="*/ 640080 w 1178210"/>
                <a:gd name="connsiteY3" fmla="*/ 1103312 h 1103312"/>
                <a:gd name="connsiteX4" fmla="*/ 0 w 1178210"/>
                <a:gd name="connsiteY4" fmla="*/ 463232 h 1103312"/>
                <a:gd name="connsiteX5" fmla="*/ 189017 w 1178210"/>
                <a:gd name="connsiteY5" fmla="*/ 0 h 1103312"/>
                <a:gd name="connsiteX0" fmla="*/ 189017 w 1178210"/>
                <a:gd name="connsiteY0" fmla="*/ 0 h 1103312"/>
                <a:gd name="connsiteX1" fmla="*/ 494099 w 1178210"/>
                <a:gd name="connsiteY1" fmla="*/ 596381 h 1103312"/>
                <a:gd name="connsiteX2" fmla="*/ 1178210 w 1178210"/>
                <a:gd name="connsiteY2" fmla="*/ 810089 h 1103312"/>
                <a:gd name="connsiteX3" fmla="*/ 640080 w 1178210"/>
                <a:gd name="connsiteY3" fmla="*/ 1103312 h 1103312"/>
                <a:gd name="connsiteX4" fmla="*/ 0 w 1178210"/>
                <a:gd name="connsiteY4" fmla="*/ 463232 h 1103312"/>
                <a:gd name="connsiteX5" fmla="*/ 189017 w 1178210"/>
                <a:gd name="connsiteY5" fmla="*/ 0 h 1103312"/>
                <a:gd name="connsiteX0" fmla="*/ 2404 w 991597"/>
                <a:gd name="connsiteY0" fmla="*/ 8836 h 1112148"/>
                <a:gd name="connsiteX1" fmla="*/ 307486 w 991597"/>
                <a:gd name="connsiteY1" fmla="*/ 605217 h 1112148"/>
                <a:gd name="connsiteX2" fmla="*/ 991597 w 991597"/>
                <a:gd name="connsiteY2" fmla="*/ 818925 h 1112148"/>
                <a:gd name="connsiteX3" fmla="*/ 453467 w 991597"/>
                <a:gd name="connsiteY3" fmla="*/ 1112148 h 1112148"/>
                <a:gd name="connsiteX4" fmla="*/ 2404 w 991597"/>
                <a:gd name="connsiteY4" fmla="*/ 8836 h 1112148"/>
                <a:gd name="connsiteX0" fmla="*/ 2404 w 991597"/>
                <a:gd name="connsiteY0" fmla="*/ 8836 h 887846"/>
                <a:gd name="connsiteX1" fmla="*/ 307486 w 991597"/>
                <a:gd name="connsiteY1" fmla="*/ 605217 h 887846"/>
                <a:gd name="connsiteX2" fmla="*/ 991597 w 991597"/>
                <a:gd name="connsiteY2" fmla="*/ 818925 h 887846"/>
                <a:gd name="connsiteX3" fmla="*/ 104551 w 991597"/>
                <a:gd name="connsiteY3" fmla="*/ 883548 h 887846"/>
                <a:gd name="connsiteX4" fmla="*/ 2404 w 991597"/>
                <a:gd name="connsiteY4" fmla="*/ 8836 h 887846"/>
                <a:gd name="connsiteX0" fmla="*/ 118779 w 1107972"/>
                <a:gd name="connsiteY0" fmla="*/ 8836 h 1021343"/>
                <a:gd name="connsiteX1" fmla="*/ 423861 w 1107972"/>
                <a:gd name="connsiteY1" fmla="*/ 605217 h 1021343"/>
                <a:gd name="connsiteX2" fmla="*/ 1107972 w 1107972"/>
                <a:gd name="connsiteY2" fmla="*/ 818925 h 1021343"/>
                <a:gd name="connsiteX3" fmla="*/ 220926 w 1107972"/>
                <a:gd name="connsiteY3" fmla="*/ 883548 h 1021343"/>
                <a:gd name="connsiteX4" fmla="*/ 118779 w 1107972"/>
                <a:gd name="connsiteY4" fmla="*/ 8836 h 1021343"/>
                <a:gd name="connsiteX0" fmla="*/ 118779 w 1107972"/>
                <a:gd name="connsiteY0" fmla="*/ 11180 h 1023687"/>
                <a:gd name="connsiteX1" fmla="*/ 423861 w 1107972"/>
                <a:gd name="connsiteY1" fmla="*/ 607561 h 1023687"/>
                <a:gd name="connsiteX2" fmla="*/ 1107972 w 1107972"/>
                <a:gd name="connsiteY2" fmla="*/ 821269 h 1023687"/>
                <a:gd name="connsiteX3" fmla="*/ 220926 w 1107972"/>
                <a:gd name="connsiteY3" fmla="*/ 885892 h 1023687"/>
                <a:gd name="connsiteX4" fmla="*/ 118779 w 1107972"/>
                <a:gd name="connsiteY4" fmla="*/ 11180 h 1023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7972" h="1023687">
                  <a:moveTo>
                    <a:pt x="118779" y="11180"/>
                  </a:moveTo>
                  <a:cubicBezTo>
                    <a:pt x="94449" y="-73308"/>
                    <a:pt x="114617" y="340199"/>
                    <a:pt x="423861" y="607561"/>
                  </a:cubicBezTo>
                  <a:cubicBezTo>
                    <a:pt x="733105" y="874923"/>
                    <a:pt x="1081637" y="770870"/>
                    <a:pt x="1107972" y="821269"/>
                  </a:cubicBezTo>
                  <a:cubicBezTo>
                    <a:pt x="999127" y="915094"/>
                    <a:pt x="664577" y="1186681"/>
                    <a:pt x="220926" y="885892"/>
                  </a:cubicBezTo>
                  <a:cubicBezTo>
                    <a:pt x="-222725" y="585103"/>
                    <a:pt x="143109" y="95668"/>
                    <a:pt x="118779" y="111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17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1" y="123478"/>
            <a:ext cx="9144000" cy="5020022"/>
            <a:chOff x="-2752645" y="40820"/>
            <a:chExt cx="10058400" cy="5105189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6" t="1357"/>
            <a:stretch/>
          </p:blipFill>
          <p:spPr>
            <a:xfrm>
              <a:off x="-2752645" y="40820"/>
              <a:ext cx="10058400" cy="5105189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4294769" y="118482"/>
              <a:ext cx="866056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3" descr="Z:\архив\МОНТАЖНАЯ СТАНЦИЯ СТАРАЯ\Символика ЦИК\CIK_emblem\ЦИК эмблема без ф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810702" y="132454"/>
              <a:ext cx="732091" cy="710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755869" y="221598"/>
            <a:ext cx="5616331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Организация и проведение тематических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вебинаров на канале «Просто о выборах»</a:t>
            </a:r>
            <a:endParaRPr lang="ru-RU" b="1" dirty="0">
              <a:solidFill>
                <a:schemeClr val="bg1"/>
              </a:solidFill>
              <a:latin typeface="Myriad Pro" pitchFamily="34" charset="0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" y="1049525"/>
            <a:ext cx="9144001" cy="4107714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69408" y="3436452"/>
            <a:ext cx="56323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Федеральные государственные гражданские служащие Аппарата ЦИК России, работники ФЦИ при ЦИК России, РЦОИТ при ЦИК России;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члены (работники аппаратов) ИКСРФ;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члены ТИК и УИК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400397" y="1321615"/>
            <a:ext cx="34112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В течение года</a:t>
            </a:r>
          </a:p>
          <a:p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по отдельному плану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1962695" y="1975572"/>
            <a:ext cx="5200093" cy="3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1949308" y="3281680"/>
            <a:ext cx="5200093" cy="3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378890" y="1997965"/>
            <a:ext cx="58377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Актуальные вопросы избирательного права </a:t>
            </a:r>
            <a:br>
              <a:rPr lang="ru-RU" sz="1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и избирательного процесса, деятельности избирательных комиссий, в том числе организации и проведения выборов </a:t>
            </a:r>
            <a:br>
              <a:rPr lang="ru-RU" sz="1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в единый день голосования, применения технических средств при проведении выборов</a:t>
            </a: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 flipV="1">
            <a:off x="1949307" y="4796591"/>
            <a:ext cx="5200093" cy="3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12"/>
          <p:cNvGrpSpPr>
            <a:grpSpLocks/>
          </p:cNvGrpSpPr>
          <p:nvPr/>
        </p:nvGrpSpPr>
        <p:grpSpPr bwMode="auto">
          <a:xfrm>
            <a:off x="285466" y="1279718"/>
            <a:ext cx="1584325" cy="794996"/>
            <a:chOff x="-3746" y="2194"/>
            <a:chExt cx="1440" cy="461"/>
          </a:xfrm>
        </p:grpSpPr>
        <p:sp>
          <p:nvSpPr>
            <p:cNvPr id="87" name="Freeform 13"/>
            <p:cNvSpPr>
              <a:spLocks/>
            </p:cNvSpPr>
            <p:nvPr/>
          </p:nvSpPr>
          <p:spPr bwMode="gray">
            <a:xfrm>
              <a:off x="-3746" y="2465"/>
              <a:ext cx="1414" cy="190"/>
            </a:xfrm>
            <a:custGeom>
              <a:avLst/>
              <a:gdLst>
                <a:gd name="T0" fmla="*/ 5062 w 1120"/>
                <a:gd name="T1" fmla="*/ 8 h 252"/>
                <a:gd name="T2" fmla="*/ 5040 w 1120"/>
                <a:gd name="T3" fmla="*/ 8 h 252"/>
                <a:gd name="T4" fmla="*/ 4967 w 1120"/>
                <a:gd name="T5" fmla="*/ 8 h 252"/>
                <a:gd name="T6" fmla="*/ 4855 w 1120"/>
                <a:gd name="T7" fmla="*/ 8 h 252"/>
                <a:gd name="T8" fmla="*/ 4693 w 1120"/>
                <a:gd name="T9" fmla="*/ 8 h 252"/>
                <a:gd name="T10" fmla="*/ 4485 w 1120"/>
                <a:gd name="T11" fmla="*/ 8 h 252"/>
                <a:gd name="T12" fmla="*/ 4243 w 1120"/>
                <a:gd name="T13" fmla="*/ 8 h 252"/>
                <a:gd name="T14" fmla="*/ 3959 w 1120"/>
                <a:gd name="T15" fmla="*/ 8 h 252"/>
                <a:gd name="T16" fmla="*/ 3639 w 1120"/>
                <a:gd name="T17" fmla="*/ 6 h 252"/>
                <a:gd name="T18" fmla="*/ 3301 w 1120"/>
                <a:gd name="T19" fmla="*/ 6 h 252"/>
                <a:gd name="T20" fmla="*/ 2920 w 1120"/>
                <a:gd name="T21" fmla="*/ 6 h 252"/>
                <a:gd name="T22" fmla="*/ 2507 w 1120"/>
                <a:gd name="T23" fmla="*/ 6 h 252"/>
                <a:gd name="T24" fmla="*/ 2103 w 1120"/>
                <a:gd name="T25" fmla="*/ 6 h 252"/>
                <a:gd name="T26" fmla="*/ 1732 w 1120"/>
                <a:gd name="T27" fmla="*/ 6 h 252"/>
                <a:gd name="T28" fmla="*/ 1391 w 1120"/>
                <a:gd name="T29" fmla="*/ 6 h 252"/>
                <a:gd name="T30" fmla="*/ 1076 w 1120"/>
                <a:gd name="T31" fmla="*/ 8 h 252"/>
                <a:gd name="T32" fmla="*/ 807 w 1120"/>
                <a:gd name="T33" fmla="*/ 8 h 252"/>
                <a:gd name="T34" fmla="*/ 570 w 1120"/>
                <a:gd name="T35" fmla="*/ 8 h 252"/>
                <a:gd name="T36" fmla="*/ 367 w 1120"/>
                <a:gd name="T37" fmla="*/ 8 h 252"/>
                <a:gd name="T38" fmla="*/ 209 w 1120"/>
                <a:gd name="T39" fmla="*/ 8 h 252"/>
                <a:gd name="T40" fmla="*/ 88 w 1120"/>
                <a:gd name="T41" fmla="*/ 8 h 252"/>
                <a:gd name="T42" fmla="*/ 26 w 1120"/>
                <a:gd name="T43" fmla="*/ 8 h 252"/>
                <a:gd name="T44" fmla="*/ 0 w 1120"/>
                <a:gd name="T45" fmla="*/ 8 h 252"/>
                <a:gd name="T46" fmla="*/ 0 w 1120"/>
                <a:gd name="T47" fmla="*/ 2 h 252"/>
                <a:gd name="T48" fmla="*/ 2528 w 1120"/>
                <a:gd name="T49" fmla="*/ 0 h 252"/>
                <a:gd name="T50" fmla="*/ 5062 w 1120"/>
                <a:gd name="T51" fmla="*/ 2 h 252"/>
                <a:gd name="T52" fmla="*/ 5062 w 1120"/>
                <a:gd name="T53" fmla="*/ 8 h 252"/>
                <a:gd name="T54" fmla="*/ 5062 w 1120"/>
                <a:gd name="T55" fmla="*/ 8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C0C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Rectangle 14"/>
            <p:cNvSpPr>
              <a:spLocks noChangeArrowheads="1"/>
            </p:cNvSpPr>
            <p:nvPr/>
          </p:nvSpPr>
          <p:spPr bwMode="gray">
            <a:xfrm>
              <a:off x="-3746" y="2194"/>
              <a:ext cx="1440" cy="393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b" anchorCtr="0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00699E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Сроки</a:t>
              </a:r>
              <a:endParaRPr lang="en-US" dirty="0">
                <a:solidFill>
                  <a:srgbClr val="00699E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pic>
        <p:nvPicPr>
          <p:cNvPr id="41" name="Рисунок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1220" y="1387095"/>
            <a:ext cx="457820" cy="457820"/>
          </a:xfrm>
          <a:prstGeom prst="rect">
            <a:avLst/>
          </a:prstGeom>
        </p:spPr>
      </p:pic>
      <p:grpSp>
        <p:nvGrpSpPr>
          <p:cNvPr id="89" name="Group 12"/>
          <p:cNvGrpSpPr>
            <a:grpSpLocks/>
          </p:cNvGrpSpPr>
          <p:nvPr/>
        </p:nvGrpSpPr>
        <p:grpSpPr bwMode="auto">
          <a:xfrm>
            <a:off x="256846" y="2452965"/>
            <a:ext cx="1584325" cy="938462"/>
            <a:chOff x="-3746" y="2194"/>
            <a:chExt cx="1440" cy="461"/>
          </a:xfrm>
        </p:grpSpPr>
        <p:sp>
          <p:nvSpPr>
            <p:cNvPr id="90" name="Freeform 13"/>
            <p:cNvSpPr>
              <a:spLocks/>
            </p:cNvSpPr>
            <p:nvPr/>
          </p:nvSpPr>
          <p:spPr bwMode="gray">
            <a:xfrm>
              <a:off x="-3746" y="2465"/>
              <a:ext cx="1414" cy="190"/>
            </a:xfrm>
            <a:custGeom>
              <a:avLst/>
              <a:gdLst>
                <a:gd name="T0" fmla="*/ 5062 w 1120"/>
                <a:gd name="T1" fmla="*/ 8 h 252"/>
                <a:gd name="T2" fmla="*/ 5040 w 1120"/>
                <a:gd name="T3" fmla="*/ 8 h 252"/>
                <a:gd name="T4" fmla="*/ 4967 w 1120"/>
                <a:gd name="T5" fmla="*/ 8 h 252"/>
                <a:gd name="T6" fmla="*/ 4855 w 1120"/>
                <a:gd name="T7" fmla="*/ 8 h 252"/>
                <a:gd name="T8" fmla="*/ 4693 w 1120"/>
                <a:gd name="T9" fmla="*/ 8 h 252"/>
                <a:gd name="T10" fmla="*/ 4485 w 1120"/>
                <a:gd name="T11" fmla="*/ 8 h 252"/>
                <a:gd name="T12" fmla="*/ 4243 w 1120"/>
                <a:gd name="T13" fmla="*/ 8 h 252"/>
                <a:gd name="T14" fmla="*/ 3959 w 1120"/>
                <a:gd name="T15" fmla="*/ 8 h 252"/>
                <a:gd name="T16" fmla="*/ 3639 w 1120"/>
                <a:gd name="T17" fmla="*/ 6 h 252"/>
                <a:gd name="T18" fmla="*/ 3301 w 1120"/>
                <a:gd name="T19" fmla="*/ 6 h 252"/>
                <a:gd name="T20" fmla="*/ 2920 w 1120"/>
                <a:gd name="T21" fmla="*/ 6 h 252"/>
                <a:gd name="T22" fmla="*/ 2507 w 1120"/>
                <a:gd name="T23" fmla="*/ 6 h 252"/>
                <a:gd name="T24" fmla="*/ 2103 w 1120"/>
                <a:gd name="T25" fmla="*/ 6 h 252"/>
                <a:gd name="T26" fmla="*/ 1732 w 1120"/>
                <a:gd name="T27" fmla="*/ 6 h 252"/>
                <a:gd name="T28" fmla="*/ 1391 w 1120"/>
                <a:gd name="T29" fmla="*/ 6 h 252"/>
                <a:gd name="T30" fmla="*/ 1076 w 1120"/>
                <a:gd name="T31" fmla="*/ 8 h 252"/>
                <a:gd name="T32" fmla="*/ 807 w 1120"/>
                <a:gd name="T33" fmla="*/ 8 h 252"/>
                <a:gd name="T34" fmla="*/ 570 w 1120"/>
                <a:gd name="T35" fmla="*/ 8 h 252"/>
                <a:gd name="T36" fmla="*/ 367 w 1120"/>
                <a:gd name="T37" fmla="*/ 8 h 252"/>
                <a:gd name="T38" fmla="*/ 209 w 1120"/>
                <a:gd name="T39" fmla="*/ 8 h 252"/>
                <a:gd name="T40" fmla="*/ 88 w 1120"/>
                <a:gd name="T41" fmla="*/ 8 h 252"/>
                <a:gd name="T42" fmla="*/ 26 w 1120"/>
                <a:gd name="T43" fmla="*/ 8 h 252"/>
                <a:gd name="T44" fmla="*/ 0 w 1120"/>
                <a:gd name="T45" fmla="*/ 8 h 252"/>
                <a:gd name="T46" fmla="*/ 0 w 1120"/>
                <a:gd name="T47" fmla="*/ 2 h 252"/>
                <a:gd name="T48" fmla="*/ 2528 w 1120"/>
                <a:gd name="T49" fmla="*/ 0 h 252"/>
                <a:gd name="T50" fmla="*/ 5062 w 1120"/>
                <a:gd name="T51" fmla="*/ 2 h 252"/>
                <a:gd name="T52" fmla="*/ 5062 w 1120"/>
                <a:gd name="T53" fmla="*/ 8 h 252"/>
                <a:gd name="T54" fmla="*/ 5062 w 1120"/>
                <a:gd name="T55" fmla="*/ 8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C0C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Rectangle 14"/>
            <p:cNvSpPr>
              <a:spLocks noChangeArrowheads="1"/>
            </p:cNvSpPr>
            <p:nvPr/>
          </p:nvSpPr>
          <p:spPr bwMode="gray">
            <a:xfrm>
              <a:off x="-3746" y="2194"/>
              <a:ext cx="1440" cy="393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b" anchorCtr="0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00699E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Темы</a:t>
              </a:r>
              <a:endParaRPr lang="en-US" dirty="0">
                <a:solidFill>
                  <a:srgbClr val="00699E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pic>
        <p:nvPicPr>
          <p:cNvPr id="37" name="Рисунок 3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33" t="19377" r="12803" b="17647"/>
          <a:stretch/>
        </p:blipFill>
        <p:spPr>
          <a:xfrm>
            <a:off x="374052" y="2563686"/>
            <a:ext cx="683306" cy="567986"/>
          </a:xfrm>
          <a:prstGeom prst="rect">
            <a:avLst/>
          </a:prstGeom>
        </p:spPr>
      </p:pic>
      <p:grpSp>
        <p:nvGrpSpPr>
          <p:cNvPr id="92" name="Group 12"/>
          <p:cNvGrpSpPr>
            <a:grpSpLocks/>
          </p:cNvGrpSpPr>
          <p:nvPr/>
        </p:nvGrpSpPr>
        <p:grpSpPr bwMode="auto">
          <a:xfrm>
            <a:off x="242542" y="3992566"/>
            <a:ext cx="1584325" cy="955448"/>
            <a:chOff x="-3746" y="2194"/>
            <a:chExt cx="1440" cy="461"/>
          </a:xfrm>
        </p:grpSpPr>
        <p:sp>
          <p:nvSpPr>
            <p:cNvPr id="93" name="Freeform 13"/>
            <p:cNvSpPr>
              <a:spLocks/>
            </p:cNvSpPr>
            <p:nvPr/>
          </p:nvSpPr>
          <p:spPr bwMode="gray">
            <a:xfrm>
              <a:off x="-3746" y="2465"/>
              <a:ext cx="1414" cy="190"/>
            </a:xfrm>
            <a:custGeom>
              <a:avLst/>
              <a:gdLst>
                <a:gd name="T0" fmla="*/ 5062 w 1120"/>
                <a:gd name="T1" fmla="*/ 8 h 252"/>
                <a:gd name="T2" fmla="*/ 5040 w 1120"/>
                <a:gd name="T3" fmla="*/ 8 h 252"/>
                <a:gd name="T4" fmla="*/ 4967 w 1120"/>
                <a:gd name="T5" fmla="*/ 8 h 252"/>
                <a:gd name="T6" fmla="*/ 4855 w 1120"/>
                <a:gd name="T7" fmla="*/ 8 h 252"/>
                <a:gd name="T8" fmla="*/ 4693 w 1120"/>
                <a:gd name="T9" fmla="*/ 8 h 252"/>
                <a:gd name="T10" fmla="*/ 4485 w 1120"/>
                <a:gd name="T11" fmla="*/ 8 h 252"/>
                <a:gd name="T12" fmla="*/ 4243 w 1120"/>
                <a:gd name="T13" fmla="*/ 8 h 252"/>
                <a:gd name="T14" fmla="*/ 3959 w 1120"/>
                <a:gd name="T15" fmla="*/ 8 h 252"/>
                <a:gd name="T16" fmla="*/ 3639 w 1120"/>
                <a:gd name="T17" fmla="*/ 6 h 252"/>
                <a:gd name="T18" fmla="*/ 3301 w 1120"/>
                <a:gd name="T19" fmla="*/ 6 h 252"/>
                <a:gd name="T20" fmla="*/ 2920 w 1120"/>
                <a:gd name="T21" fmla="*/ 6 h 252"/>
                <a:gd name="T22" fmla="*/ 2507 w 1120"/>
                <a:gd name="T23" fmla="*/ 6 h 252"/>
                <a:gd name="T24" fmla="*/ 2103 w 1120"/>
                <a:gd name="T25" fmla="*/ 6 h 252"/>
                <a:gd name="T26" fmla="*/ 1732 w 1120"/>
                <a:gd name="T27" fmla="*/ 6 h 252"/>
                <a:gd name="T28" fmla="*/ 1391 w 1120"/>
                <a:gd name="T29" fmla="*/ 6 h 252"/>
                <a:gd name="T30" fmla="*/ 1076 w 1120"/>
                <a:gd name="T31" fmla="*/ 8 h 252"/>
                <a:gd name="T32" fmla="*/ 807 w 1120"/>
                <a:gd name="T33" fmla="*/ 8 h 252"/>
                <a:gd name="T34" fmla="*/ 570 w 1120"/>
                <a:gd name="T35" fmla="*/ 8 h 252"/>
                <a:gd name="T36" fmla="*/ 367 w 1120"/>
                <a:gd name="T37" fmla="*/ 8 h 252"/>
                <a:gd name="T38" fmla="*/ 209 w 1120"/>
                <a:gd name="T39" fmla="*/ 8 h 252"/>
                <a:gd name="T40" fmla="*/ 88 w 1120"/>
                <a:gd name="T41" fmla="*/ 8 h 252"/>
                <a:gd name="T42" fmla="*/ 26 w 1120"/>
                <a:gd name="T43" fmla="*/ 8 h 252"/>
                <a:gd name="T44" fmla="*/ 0 w 1120"/>
                <a:gd name="T45" fmla="*/ 8 h 252"/>
                <a:gd name="T46" fmla="*/ 0 w 1120"/>
                <a:gd name="T47" fmla="*/ 2 h 252"/>
                <a:gd name="T48" fmla="*/ 2528 w 1120"/>
                <a:gd name="T49" fmla="*/ 0 h 252"/>
                <a:gd name="T50" fmla="*/ 5062 w 1120"/>
                <a:gd name="T51" fmla="*/ 2 h 252"/>
                <a:gd name="T52" fmla="*/ 5062 w 1120"/>
                <a:gd name="T53" fmla="*/ 8 h 252"/>
                <a:gd name="T54" fmla="*/ 5062 w 1120"/>
                <a:gd name="T55" fmla="*/ 8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C0C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Rectangle 14"/>
            <p:cNvSpPr>
              <a:spLocks noChangeArrowheads="1"/>
            </p:cNvSpPr>
            <p:nvPr/>
          </p:nvSpPr>
          <p:spPr bwMode="gray">
            <a:xfrm>
              <a:off x="-3746" y="2194"/>
              <a:ext cx="1440" cy="393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b" anchorCtr="0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00699E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Аудитория</a:t>
              </a:r>
              <a:endParaRPr lang="en-US" dirty="0">
                <a:solidFill>
                  <a:srgbClr val="00699E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936" y="4076416"/>
            <a:ext cx="757664" cy="492483"/>
          </a:xfrm>
          <a:prstGeom prst="rect">
            <a:avLst/>
          </a:prstGeom>
        </p:spPr>
      </p:pic>
      <p:grpSp>
        <p:nvGrpSpPr>
          <p:cNvPr id="97" name="Группа 96"/>
          <p:cNvGrpSpPr/>
          <p:nvPr/>
        </p:nvGrpSpPr>
        <p:grpSpPr>
          <a:xfrm>
            <a:off x="131351" y="236589"/>
            <a:ext cx="576064" cy="584053"/>
            <a:chOff x="131351" y="236589"/>
            <a:chExt cx="576064" cy="584053"/>
          </a:xfrm>
        </p:grpSpPr>
        <p:pic>
          <p:nvPicPr>
            <p:cNvPr id="98" name="Picture 5" descr="C:\Users\m.medvedeva\Desktop\Тексты\Ноябрь 2018\Регистр\graduation_cap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351" y="244578"/>
              <a:ext cx="576064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Овал 98"/>
            <p:cNvSpPr/>
            <p:nvPr/>
          </p:nvSpPr>
          <p:spPr>
            <a:xfrm>
              <a:off x="131351" y="236589"/>
              <a:ext cx="576064" cy="54690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8202" y="1385304"/>
            <a:ext cx="317410" cy="158705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5302" y="2616396"/>
            <a:ext cx="317410" cy="158705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1347" y="4149324"/>
            <a:ext cx="317410" cy="1587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42" t="38800" r="6536" b="36001"/>
          <a:stretch/>
        </p:blipFill>
        <p:spPr>
          <a:xfrm>
            <a:off x="6228184" y="195764"/>
            <a:ext cx="2812186" cy="70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788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0" y="114952"/>
            <a:ext cx="9144000" cy="5057611"/>
            <a:chOff x="-1676413" y="84"/>
            <a:chExt cx="9144000" cy="5143416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6" t="1357"/>
            <a:stretch/>
          </p:blipFill>
          <p:spPr>
            <a:xfrm>
              <a:off x="-1676413" y="84"/>
              <a:ext cx="9144000" cy="5143416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4656063" y="81830"/>
              <a:ext cx="866056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3" descr="Z:\архив\МОНТАЖНАЯ СТАНЦИЯ СТАРАЯ\Символика ЦИК\CIK_emblem\ЦИК эмблема без ф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810702" y="132454"/>
              <a:ext cx="732091" cy="710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Прямоугольник 21"/>
          <p:cNvSpPr/>
          <p:nvPr/>
        </p:nvSpPr>
        <p:spPr>
          <a:xfrm>
            <a:off x="-946" y="1038774"/>
            <a:ext cx="9131295" cy="4131392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131351" y="236589"/>
            <a:ext cx="576064" cy="584053"/>
            <a:chOff x="131351" y="236589"/>
            <a:chExt cx="576064" cy="584053"/>
          </a:xfrm>
        </p:grpSpPr>
        <p:pic>
          <p:nvPicPr>
            <p:cNvPr id="25" name="Picture 5" descr="C:\Users\m.medvedeva\Desktop\Тексты\Ноябрь 2018\Регистр\graduation_cap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351" y="244578"/>
              <a:ext cx="576064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Овал 25"/>
            <p:cNvSpPr/>
            <p:nvPr/>
          </p:nvSpPr>
          <p:spPr>
            <a:xfrm>
              <a:off x="131351" y="236589"/>
              <a:ext cx="576064" cy="54690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7512" y="1691430"/>
            <a:ext cx="2268593" cy="743575"/>
          </a:xfrm>
          <a:prstGeom prst="rect">
            <a:avLst/>
          </a:prstGeom>
        </p:spPr>
      </p:pic>
      <p:sp>
        <p:nvSpPr>
          <p:cNvPr id="10" name="Стрелка вправо 9"/>
          <p:cNvSpPr/>
          <p:nvPr/>
        </p:nvSpPr>
        <p:spPr>
          <a:xfrm>
            <a:off x="3161160" y="1430604"/>
            <a:ext cx="379090" cy="893823"/>
          </a:xfrm>
          <a:prstGeom prst="rightArrow">
            <a:avLst>
              <a:gd name="adj1" fmla="val 56108"/>
              <a:gd name="adj2" fmla="val 75201"/>
            </a:avLst>
          </a:prstGeom>
          <a:solidFill>
            <a:schemeClr val="bg1"/>
          </a:solidFill>
          <a:ln>
            <a:solidFill>
              <a:srgbClr val="007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07889" y="1430604"/>
            <a:ext cx="1159292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Типовые</a:t>
            </a:r>
          </a:p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обучающие</a:t>
            </a:r>
          </a:p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программы </a:t>
            </a:r>
          </a:p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для ТИК и УИК</a:t>
            </a:r>
          </a:p>
          <a:p>
            <a:pPr algn="ctr">
              <a:lnSpc>
                <a:spcPct val="95000"/>
              </a:lnSpc>
              <a:defRPr/>
            </a:pP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755576" y="196906"/>
            <a:ext cx="5397878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ru-RU" b="1" dirty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rPr>
              <a:t>Подготовка и актуализация 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rPr>
              <a:t>видео- и печатных учебно-методических материалов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5127811" y="1438882"/>
            <a:ext cx="434580" cy="927957"/>
          </a:xfrm>
          <a:prstGeom prst="rightArrow">
            <a:avLst>
              <a:gd name="adj1" fmla="val 60004"/>
              <a:gd name="adj2" fmla="val 75201"/>
            </a:avLst>
          </a:prstGeom>
          <a:solidFill>
            <a:schemeClr val="bg1"/>
          </a:solidFill>
          <a:ln>
            <a:solidFill>
              <a:srgbClr val="007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27432" y="2643758"/>
            <a:ext cx="1351954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Тематический план изданий ЦИК России</a:t>
            </a:r>
          </a:p>
        </p:txBody>
      </p:sp>
      <p:sp>
        <p:nvSpPr>
          <p:cNvPr id="36" name="Стрелка вправо 35"/>
          <p:cNvSpPr/>
          <p:nvPr/>
        </p:nvSpPr>
        <p:spPr>
          <a:xfrm>
            <a:off x="1841532" y="3326388"/>
            <a:ext cx="528211" cy="1085498"/>
          </a:xfrm>
          <a:prstGeom prst="rightArrow">
            <a:avLst>
              <a:gd name="adj1" fmla="val 50000"/>
              <a:gd name="adj2" fmla="val 68735"/>
            </a:avLst>
          </a:prstGeom>
          <a:solidFill>
            <a:schemeClr val="bg1"/>
          </a:solidFill>
          <a:ln>
            <a:solidFill>
              <a:srgbClr val="007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645385" y="4367040"/>
            <a:ext cx="1351954" cy="44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Подготовка</a:t>
            </a:r>
          </a:p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рукописей</a:t>
            </a:r>
          </a:p>
        </p:txBody>
      </p:sp>
      <p:sp>
        <p:nvSpPr>
          <p:cNvPr id="41" name="Стрелка вправо 40"/>
          <p:cNvSpPr/>
          <p:nvPr/>
        </p:nvSpPr>
        <p:spPr>
          <a:xfrm>
            <a:off x="3918724" y="3278562"/>
            <a:ext cx="599639" cy="1085498"/>
          </a:xfrm>
          <a:prstGeom prst="rightArrow">
            <a:avLst>
              <a:gd name="adj1" fmla="val 50000"/>
              <a:gd name="adj2" fmla="val 70671"/>
            </a:avLst>
          </a:prstGeom>
          <a:solidFill>
            <a:schemeClr val="bg1"/>
          </a:solidFill>
          <a:ln>
            <a:solidFill>
              <a:srgbClr val="007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647646" y="2662735"/>
            <a:ext cx="1509933" cy="44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Макетирование </a:t>
            </a:r>
          </a:p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 верстка</a:t>
            </a:r>
          </a:p>
        </p:txBody>
      </p:sp>
      <p:sp>
        <p:nvSpPr>
          <p:cNvPr id="45" name="Стрелка вправо 44"/>
          <p:cNvSpPr/>
          <p:nvPr/>
        </p:nvSpPr>
        <p:spPr>
          <a:xfrm>
            <a:off x="6007744" y="3224538"/>
            <a:ext cx="570322" cy="1085498"/>
          </a:xfrm>
          <a:prstGeom prst="rightArrow">
            <a:avLst>
              <a:gd name="adj1" fmla="val 50000"/>
              <a:gd name="adj2" fmla="val 67627"/>
            </a:avLst>
          </a:prstGeom>
          <a:solidFill>
            <a:schemeClr val="bg1"/>
          </a:solidFill>
          <a:ln>
            <a:solidFill>
              <a:srgbClr val="007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6950499" y="4247473"/>
            <a:ext cx="1509933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Издание,</a:t>
            </a:r>
          </a:p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размещение </a:t>
            </a:r>
          </a:p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в электронной библиотеке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490313" y="2744057"/>
            <a:ext cx="1111858" cy="1613975"/>
            <a:chOff x="490313" y="2744057"/>
            <a:chExt cx="1111858" cy="1613975"/>
          </a:xfrm>
        </p:grpSpPr>
        <p:sp>
          <p:nvSpPr>
            <p:cNvPr id="34" name="Овал 33"/>
            <p:cNvSpPr/>
            <p:nvPr/>
          </p:nvSpPr>
          <p:spPr>
            <a:xfrm>
              <a:off x="490313" y="3326388"/>
              <a:ext cx="1111858" cy="1031644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0" name="Рисунок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38075" y="3491862"/>
              <a:ext cx="638245" cy="717301"/>
            </a:xfrm>
            <a:prstGeom prst="rect">
              <a:avLst/>
            </a:prstGeom>
          </p:spPr>
        </p:pic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533645" y="2744057"/>
              <a:ext cx="7564" cy="904652"/>
            </a:xfrm>
            <a:prstGeom prst="line">
              <a:avLst/>
            </a:prstGeom>
            <a:ln w="19050">
              <a:solidFill>
                <a:srgbClr val="0078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Прямая соединительная линия 50"/>
          <p:cNvCxnSpPr/>
          <p:nvPr/>
        </p:nvCxnSpPr>
        <p:spPr>
          <a:xfrm>
            <a:off x="2635366" y="4044585"/>
            <a:ext cx="3077" cy="772283"/>
          </a:xfrm>
          <a:prstGeom prst="line">
            <a:avLst/>
          </a:prstGeom>
          <a:ln w="19050">
            <a:solidFill>
              <a:srgbClr val="0078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876655" y="3255327"/>
            <a:ext cx="1117982" cy="1031644"/>
          </a:xfrm>
          <a:prstGeom prst="ellipse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6909463" y="3968716"/>
            <a:ext cx="8228" cy="877829"/>
          </a:xfrm>
          <a:prstGeom prst="line">
            <a:avLst/>
          </a:prstGeom>
          <a:ln w="19050">
            <a:solidFill>
              <a:srgbClr val="0078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63128" y="2555722"/>
            <a:ext cx="7392977" cy="107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4673720" y="3221884"/>
            <a:ext cx="1117982" cy="1031644"/>
          </a:xfrm>
          <a:prstGeom prst="ellipse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H="1">
            <a:off x="4672866" y="2732685"/>
            <a:ext cx="854" cy="927397"/>
          </a:xfrm>
          <a:prstGeom prst="line">
            <a:avLst/>
          </a:prstGeom>
          <a:ln w="19050">
            <a:solidFill>
              <a:srgbClr val="0078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Рисунок 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53355" y="3429634"/>
            <a:ext cx="834439" cy="725962"/>
          </a:xfrm>
          <a:prstGeom prst="rect">
            <a:avLst/>
          </a:prstGeom>
        </p:spPr>
      </p:pic>
      <p:sp>
        <p:nvSpPr>
          <p:cNvPr id="37" name="Овал 36"/>
          <p:cNvSpPr/>
          <p:nvPr/>
        </p:nvSpPr>
        <p:spPr>
          <a:xfrm>
            <a:off x="2574173" y="3269710"/>
            <a:ext cx="1117982" cy="1031644"/>
          </a:xfrm>
          <a:prstGeom prst="ellipse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0883" y="3395909"/>
            <a:ext cx="839208" cy="83920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5529" y="1381028"/>
            <a:ext cx="917971" cy="985811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42" t="38800" r="6536" b="36001"/>
          <a:stretch/>
        </p:blipFill>
        <p:spPr>
          <a:xfrm>
            <a:off x="5721385" y="1281639"/>
            <a:ext cx="2128706" cy="504532"/>
          </a:xfrm>
          <a:prstGeom prst="rect">
            <a:avLst/>
          </a:prstGeom>
        </p:spPr>
      </p:pic>
      <p:pic>
        <p:nvPicPr>
          <p:cNvPr id="1026" name="Picture 2" descr="Z:\ОБЩАЯ (не пригодна для записи видео)\ЛАГ\Марина\СП 2020\3ce928823a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2088" y="1347614"/>
            <a:ext cx="827584" cy="996613"/>
          </a:xfrm>
          <a:prstGeom prst="rect">
            <a:avLst/>
          </a:prstGeom>
          <a:noFill/>
        </p:spPr>
      </p:pic>
      <p:pic>
        <p:nvPicPr>
          <p:cNvPr id="1027" name="Picture 3" descr="C:\Users\d.a.sveshnikov\Documents\Рисунок1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32050" y="3363838"/>
            <a:ext cx="731838" cy="804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132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42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0" y="106427"/>
            <a:ext cx="9144000" cy="5057611"/>
            <a:chOff x="-1676413" y="84"/>
            <a:chExt cx="9144000" cy="5143416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6" t="1357"/>
            <a:stretch/>
          </p:blipFill>
          <p:spPr>
            <a:xfrm>
              <a:off x="-1676413" y="84"/>
              <a:ext cx="9144000" cy="5143416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4656063" y="81830"/>
              <a:ext cx="866056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3" descr="Z:\архив\МОНТАЖНАЯ СТАНЦИЯ СТАРАЯ\Символика ЦИК\CIK_emblem\ЦИК эмблема без ф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810702" y="132454"/>
              <a:ext cx="732091" cy="710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949508" y="320762"/>
            <a:ext cx="513466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Повышение правовой культуры избирателей</a:t>
            </a:r>
            <a:endParaRPr lang="ru-RU" b="1" dirty="0">
              <a:solidFill>
                <a:schemeClr val="bg1"/>
              </a:solidFill>
              <a:latin typeface="Myriad Pro" pitchFamily="34" charset="0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1036490"/>
            <a:ext cx="9144000" cy="4127548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4" descr="C:\Users\m.medvedeva\Desktop\Тексты\Иконки\tumblr_static_a0acfxv6k8w0s0408k8o0kgks_2048_v2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44" y="236589"/>
            <a:ext cx="546906" cy="54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/>
          <p:cNvSpPr/>
          <p:nvPr/>
        </p:nvSpPr>
        <p:spPr>
          <a:xfrm>
            <a:off x="131351" y="236589"/>
            <a:ext cx="576064" cy="54690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226818" y="2834510"/>
            <a:ext cx="2765735" cy="976298"/>
          </a:xfrm>
          <a:prstGeom prst="rect">
            <a:avLst/>
          </a:prstGeom>
        </p:spPr>
        <p:txBody>
          <a:bodyPr wrap="square" lIns="82936" tIns="41468" rIns="82936" bIns="41468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до  20.03.2020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Проведение заключительного этапа в очной форме 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в ЦИК России</a:t>
            </a:r>
          </a:p>
        </p:txBody>
      </p:sp>
      <p:pic>
        <p:nvPicPr>
          <p:cNvPr id="16" name="Picture 2" descr="C:\Users\m.medvedeva\Documents\РЦОИТ\Конкурсы\Олимпиада 19-20\оформление\Вариант 2 синий\Logo_Hor_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162" y="2553239"/>
            <a:ext cx="2519476" cy="1398732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504212" y="2641799"/>
            <a:ext cx="6443755" cy="11977"/>
          </a:xfrm>
          <a:prstGeom prst="line">
            <a:avLst/>
          </a:prstGeom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507710" y="3990629"/>
            <a:ext cx="6443755" cy="11977"/>
          </a:xfrm>
          <a:prstGeom prst="line">
            <a:avLst/>
          </a:prstGeom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4" name="Picture 1" descr="C:\Users\m.medvedeva\Documents\РЦОИТ\Конкурсы\Атмосфера 2020\atmosphere_blue201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3130" y="2860956"/>
            <a:ext cx="2022040" cy="89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2272554" y="2982690"/>
            <a:ext cx="20233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3600" b="1" dirty="0">
                <a:solidFill>
                  <a:srgbClr val="002060"/>
                </a:solidFill>
              </a:rPr>
              <a:t>381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работа </a:t>
            </a:r>
          </a:p>
          <a:p>
            <a:pPr>
              <a:lnSpc>
                <a:spcPts val="3000"/>
              </a:lnSpc>
            </a:pPr>
            <a:r>
              <a:rPr lang="ru-RU" sz="1400" dirty="0">
                <a:solidFill>
                  <a:srgbClr val="002060"/>
                </a:solidFill>
              </a:rPr>
              <a:t>по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6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номинациям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31486" y="4121046"/>
            <a:ext cx="486106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Исследования</a:t>
            </a:r>
            <a:r>
              <a:rPr lang="ru-RU" sz="1400" dirty="0">
                <a:solidFill>
                  <a:srgbClr val="002060"/>
                </a:solidFill>
              </a:rPr>
              <a:t> по вопросам избирательного права 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>
                <a:solidFill>
                  <a:srgbClr val="002060"/>
                </a:solidFill>
              </a:rPr>
              <a:t>и избирательного процесса с учетом предложений в рамках подготовки к конкурентным процедурам</a:t>
            </a: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4143" y="4131792"/>
            <a:ext cx="787343" cy="787343"/>
          </a:xfrm>
          <a:prstGeom prst="rect">
            <a:avLst/>
          </a:prstGeom>
        </p:spPr>
      </p:pic>
      <p:pic>
        <p:nvPicPr>
          <p:cNvPr id="25" name="Picture 6" descr="C:\Users\m.medvedeva\Desktop\Тексты\Иконки\DYtiXLNWsAAP7p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4804" y="1617768"/>
            <a:ext cx="1535357" cy="985187"/>
          </a:xfrm>
          <a:prstGeom prst="rect">
            <a:avLst/>
          </a:prstGeom>
          <a:noFill/>
        </p:spPr>
      </p:pic>
      <p:pic>
        <p:nvPicPr>
          <p:cNvPr id="26" name="Picture 6" descr="C:\Users\m.medvedeva\Downloads\Раздатка артек\Звезда артека_.t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86" t="1993" b="4430"/>
          <a:stretch>
            <a:fillRect/>
          </a:stretch>
        </p:blipFill>
        <p:spPr bwMode="auto">
          <a:xfrm>
            <a:off x="7668344" y="1311945"/>
            <a:ext cx="1059246" cy="122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34560" y="1357755"/>
            <a:ext cx="59915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Проект «Выборы – дело молодых!»</a:t>
            </a:r>
            <a:r>
              <a:rPr lang="ru-RU" sz="1400" dirty="0">
                <a:solidFill>
                  <a:srgbClr val="002060"/>
                </a:solidFill>
              </a:rPr>
              <a:t> –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</a:rPr>
              <a:t>комплекс мероприятий: ознакомительные экскурсии в здании 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>
                <a:solidFill>
                  <a:srgbClr val="002060"/>
                </a:solidFill>
              </a:rPr>
              <a:t>ЦИК России, деловая игра на базе ФГБОУ «МДЦ «Артек»,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</a:rPr>
              <a:t>участие в работе всероссийских и межрегиональных молодежных форумов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3995936" y="2737785"/>
            <a:ext cx="0" cy="1150115"/>
          </a:xfrm>
          <a:prstGeom prst="line">
            <a:avLst/>
          </a:prstGeom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066277" y="4121046"/>
            <a:ext cx="0" cy="871789"/>
          </a:xfrm>
          <a:prstGeom prst="line">
            <a:avLst/>
          </a:prstGeom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312667" y="4176575"/>
            <a:ext cx="17536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Информационно-</a:t>
            </a:r>
          </a:p>
          <a:p>
            <a:r>
              <a:rPr lang="ru-RU" sz="1400" dirty="0">
                <a:solidFill>
                  <a:srgbClr val="002060"/>
                </a:solidFill>
              </a:rPr>
              <a:t>выставочные </a:t>
            </a:r>
          </a:p>
          <a:p>
            <a:r>
              <a:rPr lang="ru-RU" sz="1400" dirty="0">
                <a:solidFill>
                  <a:srgbClr val="002060"/>
                </a:solidFill>
              </a:rPr>
              <a:t>мероприятия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989" y="3973258"/>
            <a:ext cx="1399149" cy="109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970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0" y="85889"/>
            <a:ext cx="9144000" cy="5057611"/>
            <a:chOff x="-1676413" y="84"/>
            <a:chExt cx="9144000" cy="5143416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6" t="1357"/>
            <a:stretch/>
          </p:blipFill>
          <p:spPr>
            <a:xfrm>
              <a:off x="-1676413" y="84"/>
              <a:ext cx="9144000" cy="5143416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4656063" y="81830"/>
              <a:ext cx="866056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3" descr="Z:\архив\МОНТАЖНАЯ СТАНЦИЯ СТАРАЯ\Символика ЦИК\CIK_emblem\ЦИК эмблема без ф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810702" y="132454"/>
              <a:ext cx="732091" cy="710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949508" y="205809"/>
            <a:ext cx="513466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Кураторы мероприятий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itchFamily="34" charset="0"/>
                <a:ea typeface="+mj-ea"/>
                <a:cs typeface="+mj-cs"/>
              </a:rPr>
              <a:t>Сводного плана</a:t>
            </a:r>
            <a:endParaRPr lang="ru-RU" b="1" dirty="0">
              <a:solidFill>
                <a:schemeClr val="bg1"/>
              </a:solidFill>
              <a:latin typeface="Myriad Pro" pitchFamily="34" charset="0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1678" y="1010099"/>
            <a:ext cx="9144000" cy="4127548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31351" y="236588"/>
            <a:ext cx="576064" cy="56675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19" y="243413"/>
            <a:ext cx="556481" cy="55648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663343" y="1509317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ПРЕДСТАВИТЕЛИ 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Аппарата ЦИК России  ̶</a:t>
            </a:r>
          </a:p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КУРАТОРЫ 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(заказчики контента)</a:t>
            </a:r>
          </a:p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МЕРОПРИЯТИЙ 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Сводного плана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5805" y="2583018"/>
            <a:ext cx="403007" cy="40300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092" y="3342878"/>
            <a:ext cx="479305" cy="479305"/>
          </a:xfrm>
          <a:prstGeom prst="rect">
            <a:avLst/>
          </a:prstGeom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1475656" y="1635646"/>
            <a:ext cx="0" cy="24482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" descr="C:\Users\m.medvedeva\Desktop\Тексты\Иконки\silhouettes-1024x93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27272" y="1707654"/>
            <a:ext cx="2508829" cy="2280983"/>
          </a:xfrm>
          <a:prstGeom prst="rect">
            <a:avLst/>
          </a:prstGeom>
          <a:noFill/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7324" y="1611406"/>
            <a:ext cx="643674" cy="64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365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0" y="85889"/>
            <a:ext cx="9144000" cy="5057611"/>
            <a:chOff x="-1676413" y="84"/>
            <a:chExt cx="9144000" cy="5143416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6" t="1357"/>
            <a:stretch/>
          </p:blipFill>
          <p:spPr>
            <a:xfrm>
              <a:off x="-1676413" y="84"/>
              <a:ext cx="9144000" cy="5143416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4656063" y="81830"/>
              <a:ext cx="866056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3" descr="Z:\архив\МОНТАЖНАЯ СТАНЦИЯ СТАРАЯ\Символика ЦИК\CIK_emblem\ЦИК эмблема без фона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4810702" y="132454"/>
              <a:ext cx="732091" cy="710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735564" y="122667"/>
            <a:ext cx="5469886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ru-RU" b="1" dirty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rPr>
              <a:t>Финансовое обеспечение реализации 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rPr>
              <a:t>Сводного плана основных мероприятий </a:t>
            </a:r>
          </a:p>
          <a:p>
            <a:pPr lvl="0">
              <a:spcBef>
                <a:spcPct val="0"/>
              </a:spcBef>
              <a:defRPr/>
            </a:pPr>
            <a:r>
              <a:rPr lang="ru-RU" b="1" dirty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rPr>
              <a:t>РЦОИТ при ЦИК России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1022776"/>
            <a:ext cx="9144000" cy="4127548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31351" y="236589"/>
            <a:ext cx="576064" cy="54690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0" name="Группа 59"/>
          <p:cNvGrpSpPr/>
          <p:nvPr/>
        </p:nvGrpSpPr>
        <p:grpSpPr>
          <a:xfrm>
            <a:off x="6660232" y="2197395"/>
            <a:ext cx="1072690" cy="1022427"/>
            <a:chOff x="6684816" y="2521151"/>
            <a:chExt cx="1068780" cy="10316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Овал 17"/>
            <p:cNvSpPr/>
            <p:nvPr/>
          </p:nvSpPr>
          <p:spPr>
            <a:xfrm>
              <a:off x="6684816" y="2521151"/>
              <a:ext cx="1068780" cy="1031644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8" name="Picture 4" descr="C:\Users\m.medvedeva\Desktop\Тексты\Иконки\tumblr_static_a0acfxv6k8w0s0408k8o0kgks_2048_v2 (1)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124" y="2562891"/>
              <a:ext cx="948163" cy="948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5" name="Группа 44"/>
          <p:cNvGrpSpPr/>
          <p:nvPr/>
        </p:nvGrpSpPr>
        <p:grpSpPr>
          <a:xfrm>
            <a:off x="680341" y="2091498"/>
            <a:ext cx="1481078" cy="1465839"/>
            <a:chOff x="858674" y="2978119"/>
            <a:chExt cx="1697102" cy="16460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5" name="Овал 24"/>
            <p:cNvSpPr/>
            <p:nvPr/>
          </p:nvSpPr>
          <p:spPr>
            <a:xfrm>
              <a:off x="858674" y="2978119"/>
              <a:ext cx="1697102" cy="1646036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1" name="Picture 5" descr="C:\Users\m.medvedeva\Desktop\Тексты\Ноябрь 2018\Регистр\graduation_cap1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2296" y="3033297"/>
              <a:ext cx="1582638" cy="1547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3" name="Группа 42"/>
          <p:cNvGrpSpPr/>
          <p:nvPr/>
        </p:nvGrpSpPr>
        <p:grpSpPr>
          <a:xfrm>
            <a:off x="3438156" y="1186053"/>
            <a:ext cx="1614510" cy="1591196"/>
            <a:chOff x="4037610" y="1342326"/>
            <a:chExt cx="1068780" cy="10316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12856" y="1399004"/>
              <a:ext cx="918288" cy="918288"/>
            </a:xfrm>
            <a:prstGeom prst="rect">
              <a:avLst/>
            </a:prstGeom>
          </p:spPr>
        </p:pic>
        <p:sp>
          <p:nvSpPr>
            <p:cNvPr id="33" name="Овал 32"/>
            <p:cNvSpPr/>
            <p:nvPr/>
          </p:nvSpPr>
          <p:spPr>
            <a:xfrm>
              <a:off x="4037610" y="1342326"/>
              <a:ext cx="1068780" cy="1031644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4" name="Рисунок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5262" y="236589"/>
            <a:ext cx="546906" cy="546906"/>
          </a:xfrm>
          <a:prstGeom prst="rect">
            <a:avLst/>
          </a:prstGeom>
        </p:spPr>
      </p:pic>
      <p:cxnSp>
        <p:nvCxnSpPr>
          <p:cNvPr id="37" name="Соединительная линия уступом 36"/>
          <p:cNvCxnSpPr>
            <a:endCxn id="25" idx="0"/>
          </p:cNvCxnSpPr>
          <p:nvPr/>
        </p:nvCxnSpPr>
        <p:spPr>
          <a:xfrm rot="10800000" flipV="1">
            <a:off x="1420880" y="1877040"/>
            <a:ext cx="2003592" cy="214458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>
            <a:endCxn id="18" idx="0"/>
          </p:cNvCxnSpPr>
          <p:nvPr/>
        </p:nvCxnSpPr>
        <p:spPr>
          <a:xfrm>
            <a:off x="5033260" y="1896558"/>
            <a:ext cx="2163317" cy="300837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3219343" y="2939945"/>
            <a:ext cx="242726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4400" b="1" dirty="0">
                <a:solidFill>
                  <a:srgbClr val="C00000"/>
                </a:solidFill>
                <a:ea typeface="Calibri" panose="020F0502020204030204" pitchFamily="34" charset="0"/>
              </a:rPr>
              <a:t>19 528,0  </a:t>
            </a:r>
          </a:p>
          <a:p>
            <a:pPr algn="ctr">
              <a:lnSpc>
                <a:spcPts val="3000"/>
              </a:lnSpc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тыс. руб.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84864" y="4191652"/>
            <a:ext cx="338437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3600" b="1" dirty="0" smtClean="0">
                <a:solidFill>
                  <a:srgbClr val="008BD0"/>
                </a:solidFill>
                <a:ea typeface="Calibri" panose="020F0502020204030204" pitchFamily="34" charset="0"/>
              </a:rPr>
              <a:t>12 951,8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тыс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. руб.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5073780" y="4268628"/>
            <a:ext cx="398383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ts val="2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008BD0"/>
                </a:solidFill>
                <a:ea typeface="Calibri" panose="020F0502020204030204" pitchFamily="34" charset="0"/>
              </a:rPr>
              <a:t>6 576,2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тыс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. руб.</a:t>
            </a:r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gray">
          <a:xfrm>
            <a:off x="5572132" y="1183960"/>
            <a:ext cx="1584325" cy="578348"/>
          </a:xfrm>
          <a:prstGeom prst="rect">
            <a:avLst/>
          </a:prstGeom>
          <a:gradFill>
            <a:gsLst>
              <a:gs pos="0">
                <a:srgbClr val="69CDFF"/>
              </a:gs>
              <a:gs pos="35000">
                <a:srgbClr val="65CCFF"/>
              </a:gs>
              <a:gs pos="100000">
                <a:srgbClr val="80FCDC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b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 2020 год</a:t>
            </a: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2" name="Freeform 13"/>
          <p:cNvSpPr>
            <a:spLocks/>
          </p:cNvSpPr>
          <p:nvPr/>
        </p:nvSpPr>
        <p:spPr bwMode="gray">
          <a:xfrm>
            <a:off x="519616" y="3953838"/>
            <a:ext cx="2167977" cy="248050"/>
          </a:xfrm>
          <a:custGeom>
            <a:avLst/>
            <a:gdLst>
              <a:gd name="T0" fmla="*/ 5062 w 1120"/>
              <a:gd name="T1" fmla="*/ 8 h 252"/>
              <a:gd name="T2" fmla="*/ 5040 w 1120"/>
              <a:gd name="T3" fmla="*/ 8 h 252"/>
              <a:gd name="T4" fmla="*/ 4967 w 1120"/>
              <a:gd name="T5" fmla="*/ 8 h 252"/>
              <a:gd name="T6" fmla="*/ 4855 w 1120"/>
              <a:gd name="T7" fmla="*/ 8 h 252"/>
              <a:gd name="T8" fmla="*/ 4693 w 1120"/>
              <a:gd name="T9" fmla="*/ 8 h 252"/>
              <a:gd name="T10" fmla="*/ 4485 w 1120"/>
              <a:gd name="T11" fmla="*/ 8 h 252"/>
              <a:gd name="T12" fmla="*/ 4243 w 1120"/>
              <a:gd name="T13" fmla="*/ 8 h 252"/>
              <a:gd name="T14" fmla="*/ 3959 w 1120"/>
              <a:gd name="T15" fmla="*/ 8 h 252"/>
              <a:gd name="T16" fmla="*/ 3639 w 1120"/>
              <a:gd name="T17" fmla="*/ 6 h 252"/>
              <a:gd name="T18" fmla="*/ 3301 w 1120"/>
              <a:gd name="T19" fmla="*/ 6 h 252"/>
              <a:gd name="T20" fmla="*/ 2920 w 1120"/>
              <a:gd name="T21" fmla="*/ 6 h 252"/>
              <a:gd name="T22" fmla="*/ 2507 w 1120"/>
              <a:gd name="T23" fmla="*/ 6 h 252"/>
              <a:gd name="T24" fmla="*/ 2103 w 1120"/>
              <a:gd name="T25" fmla="*/ 6 h 252"/>
              <a:gd name="T26" fmla="*/ 1732 w 1120"/>
              <a:gd name="T27" fmla="*/ 6 h 252"/>
              <a:gd name="T28" fmla="*/ 1391 w 1120"/>
              <a:gd name="T29" fmla="*/ 6 h 252"/>
              <a:gd name="T30" fmla="*/ 1076 w 1120"/>
              <a:gd name="T31" fmla="*/ 8 h 252"/>
              <a:gd name="T32" fmla="*/ 807 w 1120"/>
              <a:gd name="T33" fmla="*/ 8 h 252"/>
              <a:gd name="T34" fmla="*/ 570 w 1120"/>
              <a:gd name="T35" fmla="*/ 8 h 252"/>
              <a:gd name="T36" fmla="*/ 367 w 1120"/>
              <a:gd name="T37" fmla="*/ 8 h 252"/>
              <a:gd name="T38" fmla="*/ 209 w 1120"/>
              <a:gd name="T39" fmla="*/ 8 h 252"/>
              <a:gd name="T40" fmla="*/ 88 w 1120"/>
              <a:gd name="T41" fmla="*/ 8 h 252"/>
              <a:gd name="T42" fmla="*/ 26 w 1120"/>
              <a:gd name="T43" fmla="*/ 8 h 252"/>
              <a:gd name="T44" fmla="*/ 0 w 1120"/>
              <a:gd name="T45" fmla="*/ 8 h 252"/>
              <a:gd name="T46" fmla="*/ 0 w 1120"/>
              <a:gd name="T47" fmla="*/ 2 h 252"/>
              <a:gd name="T48" fmla="*/ 2528 w 1120"/>
              <a:gd name="T49" fmla="*/ 0 h 252"/>
              <a:gd name="T50" fmla="*/ 5062 w 1120"/>
              <a:gd name="T51" fmla="*/ 2 h 252"/>
              <a:gd name="T52" fmla="*/ 5062 w 1120"/>
              <a:gd name="T53" fmla="*/ 8 h 252"/>
              <a:gd name="T54" fmla="*/ 5062 w 1120"/>
              <a:gd name="T55" fmla="*/ 8 h 2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20"/>
              <a:gd name="T85" fmla="*/ 0 h 252"/>
              <a:gd name="T86" fmla="*/ 1120 w 1120"/>
              <a:gd name="T87" fmla="*/ 252 h 25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20" h="252">
                <a:moveTo>
                  <a:pt x="1120" y="252"/>
                </a:moveTo>
                <a:lnTo>
                  <a:pt x="1116" y="250"/>
                </a:lnTo>
                <a:lnTo>
                  <a:pt x="1100" y="246"/>
                </a:lnTo>
                <a:lnTo>
                  <a:pt x="1074" y="240"/>
                </a:lnTo>
                <a:lnTo>
                  <a:pt x="1038" y="232"/>
                </a:lnTo>
                <a:lnTo>
                  <a:pt x="992" y="222"/>
                </a:lnTo>
                <a:lnTo>
                  <a:pt x="938" y="212"/>
                </a:lnTo>
                <a:lnTo>
                  <a:pt x="876" y="204"/>
                </a:lnTo>
                <a:lnTo>
                  <a:pt x="806" y="196"/>
                </a:lnTo>
                <a:lnTo>
                  <a:pt x="730" y="190"/>
                </a:lnTo>
                <a:lnTo>
                  <a:pt x="646" y="184"/>
                </a:lnTo>
                <a:lnTo>
                  <a:pt x="556" y="184"/>
                </a:lnTo>
                <a:lnTo>
                  <a:pt x="466" y="184"/>
                </a:lnTo>
                <a:lnTo>
                  <a:pt x="384" y="190"/>
                </a:lnTo>
                <a:lnTo>
                  <a:pt x="308" y="196"/>
                </a:lnTo>
                <a:lnTo>
                  <a:pt x="238" y="204"/>
                </a:lnTo>
                <a:lnTo>
                  <a:pt x="178" y="212"/>
                </a:lnTo>
                <a:lnTo>
                  <a:pt x="126" y="222"/>
                </a:lnTo>
                <a:lnTo>
                  <a:pt x="82" y="232"/>
                </a:lnTo>
                <a:lnTo>
                  <a:pt x="46" y="240"/>
                </a:lnTo>
                <a:lnTo>
                  <a:pt x="20" y="246"/>
                </a:lnTo>
                <a:lnTo>
                  <a:pt x="6" y="250"/>
                </a:lnTo>
                <a:lnTo>
                  <a:pt x="0" y="252"/>
                </a:lnTo>
                <a:lnTo>
                  <a:pt x="0" y="62"/>
                </a:lnTo>
                <a:lnTo>
                  <a:pt x="560" y="0"/>
                </a:lnTo>
                <a:lnTo>
                  <a:pt x="1120" y="62"/>
                </a:lnTo>
                <a:lnTo>
                  <a:pt x="1120" y="252"/>
                </a:lnTo>
                <a:close/>
              </a:path>
            </a:pathLst>
          </a:custGeom>
          <a:solidFill>
            <a:srgbClr val="C0C0C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Freeform 13"/>
          <p:cNvSpPr>
            <a:spLocks/>
          </p:cNvSpPr>
          <p:nvPr/>
        </p:nvSpPr>
        <p:spPr bwMode="gray">
          <a:xfrm>
            <a:off x="5906936" y="3879869"/>
            <a:ext cx="2338426" cy="248050"/>
          </a:xfrm>
          <a:custGeom>
            <a:avLst/>
            <a:gdLst>
              <a:gd name="T0" fmla="*/ 5062 w 1120"/>
              <a:gd name="T1" fmla="*/ 8 h 252"/>
              <a:gd name="T2" fmla="*/ 5040 w 1120"/>
              <a:gd name="T3" fmla="*/ 8 h 252"/>
              <a:gd name="T4" fmla="*/ 4967 w 1120"/>
              <a:gd name="T5" fmla="*/ 8 h 252"/>
              <a:gd name="T6" fmla="*/ 4855 w 1120"/>
              <a:gd name="T7" fmla="*/ 8 h 252"/>
              <a:gd name="T8" fmla="*/ 4693 w 1120"/>
              <a:gd name="T9" fmla="*/ 8 h 252"/>
              <a:gd name="T10" fmla="*/ 4485 w 1120"/>
              <a:gd name="T11" fmla="*/ 8 h 252"/>
              <a:gd name="T12" fmla="*/ 4243 w 1120"/>
              <a:gd name="T13" fmla="*/ 8 h 252"/>
              <a:gd name="T14" fmla="*/ 3959 w 1120"/>
              <a:gd name="T15" fmla="*/ 8 h 252"/>
              <a:gd name="T16" fmla="*/ 3639 w 1120"/>
              <a:gd name="T17" fmla="*/ 6 h 252"/>
              <a:gd name="T18" fmla="*/ 3301 w 1120"/>
              <a:gd name="T19" fmla="*/ 6 h 252"/>
              <a:gd name="T20" fmla="*/ 2920 w 1120"/>
              <a:gd name="T21" fmla="*/ 6 h 252"/>
              <a:gd name="T22" fmla="*/ 2507 w 1120"/>
              <a:gd name="T23" fmla="*/ 6 h 252"/>
              <a:gd name="T24" fmla="*/ 2103 w 1120"/>
              <a:gd name="T25" fmla="*/ 6 h 252"/>
              <a:gd name="T26" fmla="*/ 1732 w 1120"/>
              <a:gd name="T27" fmla="*/ 6 h 252"/>
              <a:gd name="T28" fmla="*/ 1391 w 1120"/>
              <a:gd name="T29" fmla="*/ 6 h 252"/>
              <a:gd name="T30" fmla="*/ 1076 w 1120"/>
              <a:gd name="T31" fmla="*/ 8 h 252"/>
              <a:gd name="T32" fmla="*/ 807 w 1120"/>
              <a:gd name="T33" fmla="*/ 8 h 252"/>
              <a:gd name="T34" fmla="*/ 570 w 1120"/>
              <a:gd name="T35" fmla="*/ 8 h 252"/>
              <a:gd name="T36" fmla="*/ 367 w 1120"/>
              <a:gd name="T37" fmla="*/ 8 h 252"/>
              <a:gd name="T38" fmla="*/ 209 w 1120"/>
              <a:gd name="T39" fmla="*/ 8 h 252"/>
              <a:gd name="T40" fmla="*/ 88 w 1120"/>
              <a:gd name="T41" fmla="*/ 8 h 252"/>
              <a:gd name="T42" fmla="*/ 26 w 1120"/>
              <a:gd name="T43" fmla="*/ 8 h 252"/>
              <a:gd name="T44" fmla="*/ 0 w 1120"/>
              <a:gd name="T45" fmla="*/ 8 h 252"/>
              <a:gd name="T46" fmla="*/ 0 w 1120"/>
              <a:gd name="T47" fmla="*/ 2 h 252"/>
              <a:gd name="T48" fmla="*/ 2528 w 1120"/>
              <a:gd name="T49" fmla="*/ 0 h 252"/>
              <a:gd name="T50" fmla="*/ 5062 w 1120"/>
              <a:gd name="T51" fmla="*/ 2 h 252"/>
              <a:gd name="T52" fmla="*/ 5062 w 1120"/>
              <a:gd name="T53" fmla="*/ 8 h 252"/>
              <a:gd name="T54" fmla="*/ 5062 w 1120"/>
              <a:gd name="T55" fmla="*/ 8 h 2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20"/>
              <a:gd name="T85" fmla="*/ 0 h 252"/>
              <a:gd name="T86" fmla="*/ 1120 w 1120"/>
              <a:gd name="T87" fmla="*/ 252 h 25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20" h="252">
                <a:moveTo>
                  <a:pt x="1120" y="252"/>
                </a:moveTo>
                <a:lnTo>
                  <a:pt x="1116" y="250"/>
                </a:lnTo>
                <a:lnTo>
                  <a:pt x="1100" y="246"/>
                </a:lnTo>
                <a:lnTo>
                  <a:pt x="1074" y="240"/>
                </a:lnTo>
                <a:lnTo>
                  <a:pt x="1038" y="232"/>
                </a:lnTo>
                <a:lnTo>
                  <a:pt x="992" y="222"/>
                </a:lnTo>
                <a:lnTo>
                  <a:pt x="938" y="212"/>
                </a:lnTo>
                <a:lnTo>
                  <a:pt x="876" y="204"/>
                </a:lnTo>
                <a:lnTo>
                  <a:pt x="806" y="196"/>
                </a:lnTo>
                <a:lnTo>
                  <a:pt x="730" y="190"/>
                </a:lnTo>
                <a:lnTo>
                  <a:pt x="646" y="184"/>
                </a:lnTo>
                <a:lnTo>
                  <a:pt x="556" y="184"/>
                </a:lnTo>
                <a:lnTo>
                  <a:pt x="466" y="184"/>
                </a:lnTo>
                <a:lnTo>
                  <a:pt x="384" y="190"/>
                </a:lnTo>
                <a:lnTo>
                  <a:pt x="308" y="196"/>
                </a:lnTo>
                <a:lnTo>
                  <a:pt x="238" y="204"/>
                </a:lnTo>
                <a:lnTo>
                  <a:pt x="178" y="212"/>
                </a:lnTo>
                <a:lnTo>
                  <a:pt x="126" y="222"/>
                </a:lnTo>
                <a:lnTo>
                  <a:pt x="82" y="232"/>
                </a:lnTo>
                <a:lnTo>
                  <a:pt x="46" y="240"/>
                </a:lnTo>
                <a:lnTo>
                  <a:pt x="20" y="246"/>
                </a:lnTo>
                <a:lnTo>
                  <a:pt x="6" y="250"/>
                </a:lnTo>
                <a:lnTo>
                  <a:pt x="0" y="252"/>
                </a:lnTo>
                <a:lnTo>
                  <a:pt x="0" y="62"/>
                </a:lnTo>
                <a:lnTo>
                  <a:pt x="560" y="0"/>
                </a:lnTo>
                <a:lnTo>
                  <a:pt x="1120" y="62"/>
                </a:lnTo>
                <a:lnTo>
                  <a:pt x="1120" y="252"/>
                </a:lnTo>
                <a:close/>
              </a:path>
            </a:pathLst>
          </a:custGeom>
          <a:solidFill>
            <a:srgbClr val="C0C0C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gray">
          <a:xfrm>
            <a:off x="5906936" y="3518423"/>
            <a:ext cx="2338426" cy="497862"/>
          </a:xfrm>
          <a:prstGeom prst="rect">
            <a:avLst/>
          </a:prstGeom>
          <a:gradFill>
            <a:gsLst>
              <a:gs pos="0">
                <a:srgbClr val="65CCFF"/>
              </a:gs>
              <a:gs pos="35000">
                <a:srgbClr val="65CCFF"/>
              </a:gs>
              <a:gs pos="100000">
                <a:srgbClr val="80FCDC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b" anchorCtr="0"/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Повышение правовой </a:t>
            </a:r>
          </a:p>
          <a:p>
            <a:pPr 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культуры избирателей</a:t>
            </a:r>
            <a:endParaRPr lang="en-US" sz="1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gray">
          <a:xfrm>
            <a:off x="519616" y="3612657"/>
            <a:ext cx="2167977" cy="497862"/>
          </a:xfrm>
          <a:prstGeom prst="rect">
            <a:avLst/>
          </a:prstGeom>
          <a:gradFill>
            <a:gsLst>
              <a:gs pos="0">
                <a:srgbClr val="69CDFF"/>
              </a:gs>
              <a:gs pos="35000">
                <a:srgbClr val="65CCFF"/>
              </a:gs>
              <a:gs pos="100000">
                <a:srgbClr val="80FCDC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b" anchorCtr="0"/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Обучение </a:t>
            </a:r>
          </a:p>
          <a:p>
            <a:pPr 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организаторов выборов</a:t>
            </a:r>
            <a:endParaRPr lang="en-US" sz="1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9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9959" y="2716188"/>
            <a:ext cx="9034041" cy="1655762"/>
          </a:xfrm>
        </p:spPr>
        <p:txBody>
          <a:bodyPr anchor="t">
            <a:noAutofit/>
          </a:bodyPr>
          <a:lstStyle/>
          <a:p>
            <a:pPr algn="l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по обучению организаторов выборов и иных участников избирательного процесса, повышению правовой культуры избирателей в Российской Федерации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7504" y="483518"/>
            <a:ext cx="6120680" cy="13681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Сводный план 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основных мероприятий 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РЦОИТ при ЦИК России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303886" y="4155926"/>
            <a:ext cx="293241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ru-RU" altLang="ru-RU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на</a:t>
            </a:r>
            <a:r>
              <a:rPr lang="ru-RU" altLang="ru-RU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 2020 год </a:t>
            </a:r>
          </a:p>
        </p:txBody>
      </p:sp>
    </p:spTree>
    <p:extLst>
      <p:ext uri="{BB962C8B-B14F-4D97-AF65-F5344CB8AC3E}">
        <p14:creationId xmlns:p14="http://schemas.microsoft.com/office/powerpoint/2010/main" xmlns="" val="16386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278</Words>
  <Application>Microsoft Office PowerPoint</Application>
  <PresentationFormat>Экран (16:9)</PresentationFormat>
  <Paragraphs>82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 обучению организаторов выборов и иных участников избирательного процесса, повышению правовой культуры избирателей в Российской Федерации </vt:lpstr>
      <vt:lpstr>Слайд 2</vt:lpstr>
      <vt:lpstr>Слайд 3</vt:lpstr>
      <vt:lpstr>Слайд 4</vt:lpstr>
      <vt:lpstr>Слайд 5</vt:lpstr>
      <vt:lpstr>Слайд 6</vt:lpstr>
      <vt:lpstr>Слайд 7</vt:lpstr>
      <vt:lpstr>по обучению организаторов выборов и иных участников избирательного процесса, повышению правовой культуры избирателей в Российской Федерации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BIZON</dc:creator>
  <cp:lastModifiedBy>Маришка</cp:lastModifiedBy>
  <cp:revision>196</cp:revision>
  <cp:lastPrinted>2019-12-23T11:50:46Z</cp:lastPrinted>
  <dcterms:created xsi:type="dcterms:W3CDTF">2018-12-17T13:48:54Z</dcterms:created>
  <dcterms:modified xsi:type="dcterms:W3CDTF">2019-12-29T05:22:50Z</dcterms:modified>
</cp:coreProperties>
</file>