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3" r:id="rId3"/>
    <p:sldId id="286" r:id="rId4"/>
    <p:sldId id="302" r:id="rId5"/>
    <p:sldId id="304" r:id="rId6"/>
    <p:sldId id="314" r:id="rId7"/>
    <p:sldId id="313" r:id="rId8"/>
    <p:sldId id="305" r:id="rId9"/>
    <p:sldId id="307" r:id="rId10"/>
    <p:sldId id="303" r:id="rId11"/>
    <p:sldId id="309" r:id="rId12"/>
    <p:sldId id="310" r:id="rId13"/>
    <p:sldId id="311" r:id="rId14"/>
    <p:sldId id="312" r:id="rId15"/>
  </p:sldIdLst>
  <p:sldSz cx="12192000" cy="6858000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orient="horz" pos="822">
          <p15:clr>
            <a:srgbClr val="A4A3A4"/>
          </p15:clr>
        </p15:guide>
        <p15:guide id="5" pos="3840">
          <p15:clr>
            <a:srgbClr val="A4A3A4"/>
          </p15:clr>
        </p15:guide>
        <p15:guide id="6" pos="4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D0DC"/>
    <a:srgbClr val="457CAE"/>
    <a:srgbClr val="E7EDF9"/>
    <a:srgbClr val="9499A2"/>
    <a:srgbClr val="FEDCC2"/>
    <a:srgbClr val="FED6B8"/>
    <a:srgbClr val="4C81B1"/>
    <a:srgbClr val="0079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91" autoAdjust="0"/>
    <p:restoredTop sz="94660"/>
  </p:normalViewPr>
  <p:slideViewPr>
    <p:cSldViewPr snapToGrid="0">
      <p:cViewPr>
        <p:scale>
          <a:sx n="69" d="100"/>
          <a:sy n="69" d="100"/>
        </p:scale>
        <p:origin x="-1632" y="-816"/>
      </p:cViewPr>
      <p:guideLst>
        <p:guide orient="horz" pos="2160"/>
        <p:guide orient="horz" pos="1026"/>
        <p:guide orient="horz" pos="1253"/>
        <p:guide orient="horz" pos="822"/>
        <p:guide pos="3840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5EF710-8D76-40B7-9F85-C994AE531543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622019F-8110-4288-A417-D155C06183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6FFCF-A121-4CF1-89C2-C0CB21F6F587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AD4EE3A-1A54-44F2-8B80-03A03AC494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D9B9-B1FD-4499-ACB4-03EAB3F8437B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F385-51F3-4A3A-9CC3-BE98708F52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4E12-DB2F-4BE7-BEE5-3523112D9C31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0252-1D25-4885-825D-C7D33DB610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D886-532D-4C67-9F62-6495133B3535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6B195-995A-4E3C-9A71-60D238E8FC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760C-34F1-4D99-8EB3-CBF96D9EB9F9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46C1-6FE3-4ED2-BDCB-8BF117A916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4EEE-AB9C-487B-A73C-F0682F6C70B5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EA28-8700-4F83-BBF4-2E9CB5CFC6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6BA9-DCE5-4F34-86FF-69ACFED997A0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0E85-9CE1-4D55-B4EF-55206EAF9D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6DEB-9C13-4711-B5EE-5EF061E22D5C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CB558-6B71-47D1-8324-9421CA5D04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643D-086B-4A99-8305-182D2274DE42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C24A-B078-4096-93C6-3026A39903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7510-1286-4332-904F-0C939F036BC6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F135-95F9-4426-8AEB-11DA7D6B49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3AE5-DE40-453A-9710-E4FEDAEFE581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4028-B61B-47BE-BD93-3E80ECEEB1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ECBD-8DE7-4D01-8570-CD85ECB0275C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6EAE-5547-4757-830C-FCF53E4439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A5E40-AEA8-42E0-9FA1-C74CF9B2BBD4}" type="datetime1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6D10683-81B1-4E97-83AC-487EED9780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0DD08B97-CDF6-4A71-8198-366090A4B66B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1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 l="4466" t="33138" r="54295" b="33884"/>
          <a:stretch>
            <a:fillRect/>
          </a:stretch>
        </p:blipFill>
        <p:spPr bwMode="auto">
          <a:xfrm>
            <a:off x="2006600" y="2143125"/>
            <a:ext cx="571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                                                                                                                 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578100" y="2143125"/>
            <a:ext cx="8124825" cy="28674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ED1B24"/>
                </a:solidFill>
                <a:latin typeface="Montserrat" pitchFamily="50" charset="-52"/>
                <a:cs typeface="Arial" panose="020B0604020202020204" pitchFamily="34" charset="0"/>
              </a:rPr>
              <a:t>Тема 10.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4000" b="1" dirty="0">
                <a:solidFill>
                  <a:srgbClr val="ED1B24"/>
                </a:solidFill>
                <a:latin typeface="+mn-lt"/>
                <a:cs typeface="Arial" panose="020B0604020202020204" pitchFamily="34" charset="0"/>
              </a:rPr>
              <a:t>Организация делопроизводства </a:t>
            </a:r>
            <a:br>
              <a:rPr lang="ru-RU" altLang="ru-RU" sz="4000" b="1" dirty="0">
                <a:solidFill>
                  <a:srgbClr val="ED1B24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4000" b="1" dirty="0">
                <a:solidFill>
                  <a:srgbClr val="ED1B24"/>
                </a:solidFill>
                <a:latin typeface="+mn-lt"/>
                <a:cs typeface="Arial" panose="020B0604020202020204" pitchFamily="34" charset="0"/>
              </a:rPr>
              <a:t>в ОИК (использование печатей, бланков). Хранение документов</a:t>
            </a:r>
            <a:endParaRPr lang="ru-RU" sz="1600" dirty="0">
              <a:latin typeface="MS Shell Dlg 2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3600" b="1" dirty="0">
              <a:solidFill>
                <a:srgbClr val="ED1B24"/>
              </a:solidFill>
              <a:latin typeface="Montserrat" pitchFamily="50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699DB58C-CED1-4BBC-9FC9-8A0C97655735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10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 l="4466" t="33138" r="54295" b="33884"/>
          <a:stretch>
            <a:fillRect/>
          </a:stretch>
        </p:blipFill>
        <p:spPr bwMode="auto">
          <a:xfrm>
            <a:off x="2006600" y="2143125"/>
            <a:ext cx="571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модуль 3                                                                                                                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578100" y="2143125"/>
            <a:ext cx="8124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ED1B24"/>
                </a:solidFill>
                <a:latin typeface="Montserrat" pitchFamily="50" charset="-52"/>
              </a:rPr>
              <a:t>Тема 10. Модуль 3.</a:t>
            </a:r>
          </a:p>
          <a:p>
            <a:pPr eaLnBrk="1" hangingPunct="1"/>
            <a: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  <a:t>Хранение и уничтожение </a:t>
            </a:r>
            <a:b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</a:br>
            <a: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  <a:t>документов</a:t>
            </a:r>
          </a:p>
        </p:txBody>
      </p:sp>
      <p:sp>
        <p:nvSpPr>
          <p:cNvPr id="11270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10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77" y="4937615"/>
            <a:ext cx="11447872" cy="1764742"/>
          </a:xfrm>
          <a:prstGeom prst="rect">
            <a:avLst/>
          </a:prstGeom>
          <a:solidFill>
            <a:srgbClr val="CA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90488"/>
            <a:ext cx="2743200" cy="365125"/>
          </a:xfrm>
          <a:noFill/>
          <a:ln>
            <a:miter lim="800000"/>
            <a:headEnd/>
            <a:tailEnd/>
          </a:ln>
        </p:spPr>
        <p:txBody>
          <a:bodyPr rIns="144000"/>
          <a:lstStyle/>
          <a:p>
            <a:fld id="{CA7B623E-6174-4BBE-A3E6-7F575DAC2888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/>
              <a:t>11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2291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3                                                                                                                   </a:t>
            </a:r>
          </a:p>
        </p:txBody>
      </p:sp>
      <p:sp>
        <p:nvSpPr>
          <p:cNvPr id="12292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11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226045" y="2926411"/>
            <a:ext cx="808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ОИК</a:t>
            </a:r>
          </a:p>
          <a:p>
            <a:endParaRPr lang="ru-RU" altLang="ru-RU"/>
          </a:p>
        </p:txBody>
      </p:sp>
      <p:grpSp>
        <p:nvGrpSpPr>
          <p:cNvPr id="12294" name="Группа 10"/>
          <p:cNvGrpSpPr>
            <a:grpSpLocks/>
          </p:cNvGrpSpPr>
          <p:nvPr/>
        </p:nvGrpSpPr>
        <p:grpSpPr bwMode="auto">
          <a:xfrm>
            <a:off x="45070" y="2073923"/>
            <a:ext cx="963613" cy="954088"/>
            <a:chOff x="687220" y="3440269"/>
            <a:chExt cx="808725" cy="77441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7220" y="3440269"/>
              <a:ext cx="808725" cy="774415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 bwMode="auto">
            <a:xfrm>
              <a:off x="821786" y="3602625"/>
              <a:ext cx="527603" cy="441971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1411908" y="1700861"/>
            <a:ext cx="166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ЦИК России</a:t>
            </a:r>
          </a:p>
          <a:p>
            <a:endParaRPr lang="ru-RU" alt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95089" y="634042"/>
            <a:ext cx="1404283" cy="1294598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741983" y="1615136"/>
            <a:ext cx="75565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1325466"/>
              </p:ext>
            </p:extLst>
          </p:nvPr>
        </p:nvGraphicFramePr>
        <p:xfrm>
          <a:off x="2816191" y="753487"/>
          <a:ext cx="9158558" cy="3383280"/>
        </p:xfrm>
        <a:graphic>
          <a:graphicData uri="http://schemas.openxmlformats.org/drawingml/2006/table">
            <a:tbl>
              <a:tblPr/>
              <a:tblGrid>
                <a:gridCol w="9158558">
                  <a:extLst>
                    <a:ext uri="{9D8B030D-6E8A-4147-A177-3AD203B41FA5}">
                      <a16:colId xmlns:a16="http://schemas.microsoft.com/office/drawing/2014/main" xmlns="" val="2946733557"/>
                    </a:ext>
                  </a:extLst>
                </a:gridCol>
              </a:tblGrid>
              <a:tr h="5476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первые экземпляры протоколов № 1 ОИК о результатах выборов по одномандатному избирательному округу и протоколов № 2 ОИК об итогах голосования по федеральному избирательному округу на территории одномандатного избирательного округа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63875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приобщенные к протоколам сводные таблицы о результатах выборов по одномандатному избирательному округу или об итогах голосования по федеральному избирательному округу на территории одномандатного избирательного округа, включающие в себя полные данные всех поступивших протоколов ТИК об итогах голосования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393633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особые мнения членов ОИК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513554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поступившие в ОИК со дня голосования и до дня составления ОИК протоколов об итогах голосования жалобы (заявления) на нарушения Федерального закона № 20-ФЗ либо их заверенные копии, а также принятые по указанным жалобам (заявлениям) решения либо их заверенные копии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304133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заверенные копии решений ОИК о результатах выборов по одномандатному избирательному округу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041871"/>
                  </a:ext>
                </a:extLst>
              </a:tr>
            </a:tbl>
          </a:graphicData>
        </a:graphic>
      </p:graphicFrame>
      <p:sp>
        <p:nvSpPr>
          <p:cNvPr id="29" name="Стрелка вниз 28"/>
          <p:cNvSpPr/>
          <p:nvPr/>
        </p:nvSpPr>
        <p:spPr>
          <a:xfrm>
            <a:off x="6593783" y="4348660"/>
            <a:ext cx="636587" cy="38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43038" y="5025557"/>
            <a:ext cx="9180715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1400" b="1" dirty="0">
                <a:latin typeface="+mn-lt"/>
                <a:ea typeface="Calibri"/>
                <a:cs typeface="Times New Roman"/>
              </a:rPr>
              <a:t>Срок хранения документов: </a:t>
            </a:r>
            <a:r>
              <a:rPr lang="ru-RU" sz="1400" dirty="0">
                <a:latin typeface="+mn-lt"/>
                <a:ea typeface="Calibri"/>
                <a:cs typeface="Times New Roman"/>
              </a:rPr>
              <a:t>15 лет с последующей передачей на постоянное хранение в Государственный Архив Российской Федерации</a:t>
            </a:r>
            <a:endParaRPr lang="ru-RU" sz="1100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34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877" y="5691678"/>
            <a:ext cx="1130995" cy="10843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1494919" y="5756819"/>
            <a:ext cx="10197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+mn-lt"/>
                <a:cs typeface="Arial" panose="020B0604020202020204" pitchFamily="34" charset="0"/>
              </a:rPr>
              <a:t>Акты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, приложенные к первым экземплярам протоколов ОИК об итогах голосования, о передаче ОИК избирательных бюллетеней нижестоящим избирательным комиссиям с указанием количества этих избирательных бюллетеней, </a:t>
            </a:r>
            <a:r>
              <a:rPr lang="ru-RU" sz="1400" b="1" dirty="0">
                <a:latin typeface="+mn-lt"/>
                <a:cs typeface="Arial" panose="020B0604020202020204" pitchFamily="34" charset="0"/>
              </a:rPr>
              <a:t>хранятся 5 лет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, после чего подвергаются экспертизе ценности и отбору в состав Архивного фонда Российской Федерации или уничтожению</a:t>
            </a:r>
          </a:p>
        </p:txBody>
      </p:sp>
      <p:grpSp>
        <p:nvGrpSpPr>
          <p:cNvPr id="12311" name="Группа 4"/>
          <p:cNvGrpSpPr>
            <a:grpSpLocks/>
          </p:cNvGrpSpPr>
          <p:nvPr/>
        </p:nvGrpSpPr>
        <p:grpSpPr bwMode="auto">
          <a:xfrm>
            <a:off x="721806" y="4937615"/>
            <a:ext cx="687388" cy="711200"/>
            <a:chOff x="1563027" y="598031"/>
            <a:chExt cx="1005927" cy="96325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63027" y="598031"/>
              <a:ext cx="1005927" cy="963251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667570" y="686186"/>
              <a:ext cx="796842" cy="743939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491146" y="5866743"/>
            <a:ext cx="6820174" cy="879822"/>
          </a:xfrm>
          <a:prstGeom prst="rect">
            <a:avLst/>
          </a:prstGeom>
          <a:solidFill>
            <a:srgbClr val="CA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90488"/>
            <a:ext cx="2743200" cy="365125"/>
          </a:xfrm>
          <a:noFill/>
          <a:ln>
            <a:miter lim="800000"/>
            <a:headEnd/>
            <a:tailEnd/>
          </a:ln>
        </p:spPr>
        <p:txBody>
          <a:bodyPr rIns="144000"/>
          <a:lstStyle/>
          <a:p>
            <a:fld id="{0DFCAB0E-ACF9-4668-88AD-631275C17151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/>
              <a:t>12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3315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3                                                                                                                   </a:t>
            </a:r>
          </a:p>
        </p:txBody>
      </p:sp>
      <p:sp>
        <p:nvSpPr>
          <p:cNvPr id="13316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12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227012" y="1483393"/>
            <a:ext cx="808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ОИК</a:t>
            </a:r>
          </a:p>
          <a:p>
            <a:endParaRPr lang="ru-RU" altLang="ru-RU" dirty="0"/>
          </a:p>
        </p:txBody>
      </p:sp>
      <p:grpSp>
        <p:nvGrpSpPr>
          <p:cNvPr id="13318" name="Группа 10"/>
          <p:cNvGrpSpPr>
            <a:grpSpLocks/>
          </p:cNvGrpSpPr>
          <p:nvPr/>
        </p:nvGrpSpPr>
        <p:grpSpPr bwMode="auto">
          <a:xfrm>
            <a:off x="149225" y="706438"/>
            <a:ext cx="963612" cy="954088"/>
            <a:chOff x="687220" y="3440269"/>
            <a:chExt cx="808725" cy="77441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7220" y="3440269"/>
              <a:ext cx="808725" cy="774415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 bwMode="auto">
            <a:xfrm>
              <a:off x="821785" y="3602625"/>
              <a:ext cx="527603" cy="441971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19" name="Группа 20"/>
          <p:cNvGrpSpPr>
            <a:grpSpLocks/>
          </p:cNvGrpSpPr>
          <p:nvPr/>
        </p:nvGrpSpPr>
        <p:grpSpPr bwMode="auto">
          <a:xfrm>
            <a:off x="1035049" y="1858836"/>
            <a:ext cx="850900" cy="814387"/>
            <a:chOff x="153124" y="4778724"/>
            <a:chExt cx="742226" cy="71073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3124" y="4778724"/>
              <a:ext cx="742226" cy="710737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 bwMode="auto">
            <a:xfrm>
              <a:off x="298523" y="4933895"/>
              <a:ext cx="459737" cy="400396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975466" y="2526989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ИКСРФ</a:t>
            </a:r>
          </a:p>
          <a:p>
            <a:endParaRPr lang="ru-RU" alt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50506" y="1450894"/>
            <a:ext cx="390524" cy="564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145333" y="5914716"/>
            <a:ext cx="68119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1400" dirty="0">
                <a:latin typeface="+mn-lt"/>
                <a:ea typeface="Calibri"/>
                <a:cs typeface="Times New Roman"/>
              </a:rPr>
              <a:t>Срок хранения документов: 5 лет</a:t>
            </a:r>
            <a:endParaRPr lang="ru-RU" sz="1100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34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91146" y="6124095"/>
            <a:ext cx="765448" cy="73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4145333" y="6222691"/>
            <a:ext cx="6088165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По окончании срока хранения документы подвергаются экспертизе ценности и отбору в состав Архивного фонда Российской Федерации или уничтожению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021904"/>
              </p:ext>
            </p:extLst>
          </p:nvPr>
        </p:nvGraphicFramePr>
        <p:xfrm>
          <a:off x="1960562" y="706438"/>
          <a:ext cx="9953626" cy="3779520"/>
        </p:xfrm>
        <a:graphic>
          <a:graphicData uri="http://schemas.openxmlformats.org/drawingml/2006/table">
            <a:tbl>
              <a:tblPr/>
              <a:tblGrid>
                <a:gridCol w="9953626">
                  <a:extLst>
                    <a:ext uri="{9D8B030D-6E8A-4147-A177-3AD203B41FA5}">
                      <a16:colId xmlns:a16="http://schemas.microsoft.com/office/drawing/2014/main" xmlns="" val="537961652"/>
                    </a:ext>
                  </a:extLst>
                </a:gridCol>
              </a:tblGrid>
              <a:tr h="1683079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вторые экземпляры протоколов № 1 ОИК о результатах выборов по одномандатному избирательному округу и протоколов № 2 ОИК об итогах голосования по федеральному избирательному округу на территории одномандатного избирательного округа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приобщенные ко вторым экземплярам протоколов сводные таблицы о результатах выборов по одномандатному избирательному округу или об итогах голосования по федеральному избирательному округу на территории одномандатного избирательного округа, включающие в себя полные данные всех поступивших протоколов ТИК об итогах голосования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заверенные копии особых мнений членов ОИК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заверенные копии поступивших в ОИК со дня (первого дня) голосования и до дня составления ОИК протоколов об итогах голосования жалоб (заявлений) на нарушения Федерального закона № 20-ФЗ, а также копии принятых по указанным жалобам (заявлениям) решений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6110607"/>
                  </a:ext>
                </a:extLst>
              </a:tr>
              <a:tr h="327804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списки членов ОИК с ПСГ, наблюдателей, в том числе иностранных (международных) наблюдателей, представителей средств массовой информации, присутствовавших при установлении итогов голосования и составлении протоколов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7333263"/>
                  </a:ext>
                </a:extLst>
              </a:tr>
              <a:tr h="454025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первичные финансовые документы, приложенные к копиям отчетов ОИК о поступлении средств, выделенных на подготовку и проведение выборов, и расходовании этих средств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5709553"/>
                  </a:ext>
                </a:extLst>
              </a:tr>
              <a:tr h="454025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первичные финансовые документы к финансовым отчетам УИК о поступлении средств, выделенных на подготовку и проведение выборов, и расходовании этих средств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5923411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345948"/>
              </p:ext>
            </p:extLst>
          </p:nvPr>
        </p:nvGraphicFramePr>
        <p:xfrm>
          <a:off x="1994528" y="4421011"/>
          <a:ext cx="10079997" cy="1347136"/>
        </p:xfrm>
        <a:graphic>
          <a:graphicData uri="http://schemas.openxmlformats.org/drawingml/2006/table">
            <a:tbl>
              <a:tblPr/>
              <a:tblGrid>
                <a:gridCol w="10079997">
                  <a:extLst>
                    <a:ext uri="{9D8B030D-6E8A-4147-A177-3AD203B41FA5}">
                      <a16:colId xmlns:a16="http://schemas.microsoft.com/office/drawing/2014/main" xmlns="" val="799082767"/>
                    </a:ext>
                  </a:extLst>
                </a:gridCol>
              </a:tblGrid>
              <a:tr h="310816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протоколы заседаний ОИК, постановления (решения), документы к ним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109985"/>
                  </a:ext>
                </a:extLst>
              </a:tr>
              <a:tr h="465375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документы кандидатов по одномандатным избирательным округам, кандидатов, выдвинутых в порядке самовыдвижения, представляемые в соответствии с требованиями постановления ЦИК России от 28.04.2021 № 4/35-8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4750324"/>
                  </a:ext>
                </a:extLst>
              </a:tr>
              <a:tr h="483079">
                <a:tc>
                  <a:txBody>
                    <a:bodyPr/>
                    <a:lstStyle>
                      <a:lvl1pPr indent="1793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первые экземпляры протоколов № 1 и № 2 ТИК об итогах голосования и приобщенные к ним сводные таблицы об итогах голосования на соответствующей территории по одномандатному и федеральному избирательным округам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8016358"/>
                  </a:ext>
                </a:extLst>
              </a:tr>
            </a:tbl>
          </a:graphicData>
        </a:graphic>
      </p:graphicFrame>
      <p:grpSp>
        <p:nvGrpSpPr>
          <p:cNvPr id="13335" name="Группа 4"/>
          <p:cNvGrpSpPr>
            <a:grpSpLocks/>
          </p:cNvGrpSpPr>
          <p:nvPr/>
        </p:nvGrpSpPr>
        <p:grpSpPr bwMode="auto">
          <a:xfrm>
            <a:off x="3656585" y="5914716"/>
            <a:ext cx="434571" cy="404095"/>
            <a:chOff x="1563027" y="598031"/>
            <a:chExt cx="1005927" cy="96325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63027" y="598031"/>
              <a:ext cx="1005927" cy="963251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1668914" y="685335"/>
              <a:ext cx="794153" cy="744992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862263" y="2455792"/>
            <a:ext cx="8830009" cy="1665464"/>
          </a:xfrm>
          <a:prstGeom prst="rect">
            <a:avLst/>
          </a:prstGeom>
          <a:solidFill>
            <a:srgbClr val="CA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90488"/>
            <a:ext cx="2743200" cy="365125"/>
          </a:xfrm>
          <a:noFill/>
          <a:ln>
            <a:miter lim="800000"/>
            <a:headEnd/>
            <a:tailEnd/>
          </a:ln>
        </p:spPr>
        <p:txBody>
          <a:bodyPr rIns="144000"/>
          <a:lstStyle/>
          <a:p>
            <a:fld id="{504E9458-5D6A-4AB1-8F9C-A3BE276D7B1D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/>
              <a:t>13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4339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3                                                                                                                   </a:t>
            </a:r>
          </a:p>
        </p:txBody>
      </p:sp>
      <p:sp>
        <p:nvSpPr>
          <p:cNvPr id="14340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13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85738" y="1550988"/>
            <a:ext cx="808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ОИК</a:t>
            </a:r>
          </a:p>
          <a:p>
            <a:endParaRPr lang="ru-RU" altLang="ru-RU"/>
          </a:p>
        </p:txBody>
      </p:sp>
      <p:grpSp>
        <p:nvGrpSpPr>
          <p:cNvPr id="14342" name="Группа 10"/>
          <p:cNvGrpSpPr>
            <a:grpSpLocks/>
          </p:cNvGrpSpPr>
          <p:nvPr/>
        </p:nvGrpSpPr>
        <p:grpSpPr bwMode="auto">
          <a:xfrm>
            <a:off x="334963" y="685800"/>
            <a:ext cx="963612" cy="954088"/>
            <a:chOff x="687220" y="3440269"/>
            <a:chExt cx="808725" cy="77441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7220" y="3440269"/>
              <a:ext cx="808725" cy="774415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 bwMode="auto">
            <a:xfrm>
              <a:off x="821785" y="3602625"/>
              <a:ext cx="527603" cy="441971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343" name="Группа 20"/>
          <p:cNvGrpSpPr>
            <a:grpSpLocks/>
          </p:cNvGrpSpPr>
          <p:nvPr/>
        </p:nvGrpSpPr>
        <p:grpSpPr bwMode="auto">
          <a:xfrm>
            <a:off x="1727200" y="1582738"/>
            <a:ext cx="850900" cy="814387"/>
            <a:chOff x="153124" y="4778724"/>
            <a:chExt cx="742226" cy="71073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3124" y="4778724"/>
              <a:ext cx="742226" cy="710737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 bwMode="auto">
            <a:xfrm>
              <a:off x="298523" y="4933895"/>
              <a:ext cx="459737" cy="400396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344" name="TextBox 18"/>
          <p:cNvSpPr txBox="1">
            <a:spLocks noChangeArrowheads="1"/>
          </p:cNvSpPr>
          <p:nvPr/>
        </p:nvSpPr>
        <p:spPr bwMode="auto">
          <a:xfrm>
            <a:off x="1709738" y="2359025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ИКСРФ</a:t>
            </a:r>
          </a:p>
          <a:p>
            <a:endParaRPr lang="ru-RU" alt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66813" y="1311275"/>
            <a:ext cx="679450" cy="49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92166" y="2711849"/>
            <a:ext cx="68119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Срок хранения документов: 10 лет</a:t>
            </a:r>
          </a:p>
        </p:txBody>
      </p:sp>
      <p:pic>
        <p:nvPicPr>
          <p:cNvPr id="34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0651" y="3081181"/>
            <a:ext cx="1130995" cy="10843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3520729" y="3288524"/>
            <a:ext cx="7862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По окончании срока хранения документы подвергаются экспертизе ценности и отбору в состав Архивного фонда Российской Федерации или уничтожению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395693"/>
              </p:ext>
            </p:extLst>
          </p:nvPr>
        </p:nvGraphicFramePr>
        <p:xfrm>
          <a:off x="2784817" y="821076"/>
          <a:ext cx="9113838" cy="143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3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366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  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итоговые финансовые отчеты кандидатов в депутаты Государственной Думы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1448" marR="91448"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  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о результатах проверок соответствующими органами сведений, представленных кандидатом, выдвинутым политической партией по одномандатному избирательному округу или в порядке самовыдвижения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1448" marR="91448" marT="45730" marB="457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4353" name="Группа 20"/>
          <p:cNvGrpSpPr>
            <a:grpSpLocks/>
          </p:cNvGrpSpPr>
          <p:nvPr/>
        </p:nvGrpSpPr>
        <p:grpSpPr bwMode="auto">
          <a:xfrm>
            <a:off x="1800225" y="2994025"/>
            <a:ext cx="850900" cy="814388"/>
            <a:chOff x="153124" y="4778724"/>
            <a:chExt cx="742226" cy="71073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3124" y="4778724"/>
              <a:ext cx="742226" cy="710737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 bwMode="auto">
            <a:xfrm>
              <a:off x="298523" y="4933895"/>
              <a:ext cx="459737" cy="400396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1875446" y="3652045"/>
            <a:ext cx="92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ТИК</a:t>
            </a:r>
          </a:p>
          <a:p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5425" y="4711700"/>
            <a:ext cx="11530013" cy="1728788"/>
          </a:xfrm>
          <a:prstGeom prst="rect">
            <a:avLst/>
          </a:prstGeom>
          <a:solidFill>
            <a:srgbClr val="FED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715963" indent="185738" algn="just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56" name="Прямоугольник 26"/>
          <p:cNvSpPr>
            <a:spLocks noChangeArrowheads="1"/>
          </p:cNvSpPr>
          <p:nvPr/>
        </p:nvSpPr>
        <p:spPr bwMode="auto">
          <a:xfrm>
            <a:off x="6799634" y="4794866"/>
            <a:ext cx="4584022" cy="147732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Хранятся в ИКСРФ либо в ТИК (при возложении на них полномочий ОИК) 1 год со дня официального опубликования результатов выборов, затем уничтожаются по акту в установленном порядке</a:t>
            </a:r>
          </a:p>
        </p:txBody>
      </p:sp>
      <p:pic>
        <p:nvPicPr>
          <p:cNvPr id="28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8" y="5033900"/>
            <a:ext cx="1130995" cy="1084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58" name="Группа 4"/>
          <p:cNvGrpSpPr>
            <a:grpSpLocks/>
          </p:cNvGrpSpPr>
          <p:nvPr/>
        </p:nvGrpSpPr>
        <p:grpSpPr bwMode="auto">
          <a:xfrm>
            <a:off x="2912717" y="2593199"/>
            <a:ext cx="679450" cy="650875"/>
            <a:chOff x="1563027" y="598031"/>
            <a:chExt cx="1005927" cy="96325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63027" y="598031"/>
              <a:ext cx="1005927" cy="963251"/>
            </a:xfrm>
            <a:prstGeom prst="rect">
              <a:avLst/>
            </a:prstGeom>
          </p:spPr>
        </p:pic>
        <p:sp>
          <p:nvSpPr>
            <p:cNvPr id="36" name="Овал 35"/>
            <p:cNvSpPr/>
            <p:nvPr/>
          </p:nvSpPr>
          <p:spPr>
            <a:xfrm>
              <a:off x="1668790" y="684959"/>
              <a:ext cx="794400" cy="747107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98575" y="4837430"/>
            <a:ext cx="4221940" cy="147732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Внимание:</a:t>
            </a:r>
          </a:p>
          <a:p>
            <a:r>
              <a:rPr lang="ru-RU" altLang="ru-RU" dirty="0">
                <a:latin typeface="Calibri" pitchFamily="34" charset="0"/>
              </a:rPr>
              <a:t>- подписные листы с подписями избирателей и документы к ним; </a:t>
            </a:r>
          </a:p>
          <a:p>
            <a:r>
              <a:rPr lang="ru-RU" altLang="ru-RU" dirty="0">
                <a:latin typeface="Calibri" pitchFamily="34" charset="0"/>
              </a:rPr>
              <a:t>- копии документов, подтверждающих оплату изготовления подписных листов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0515" y="4924426"/>
            <a:ext cx="1451929" cy="13903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8F9DF130-2473-402C-903A-7F2ADD92F0CC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14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5363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модуль 3                                                                                                                </a:t>
            </a:r>
          </a:p>
        </p:txBody>
      </p:sp>
      <p:sp>
        <p:nvSpPr>
          <p:cNvPr id="15364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14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pic>
        <p:nvPicPr>
          <p:cNvPr id="15365" name="Picture 2" descr="2021-05-16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313" y="1530350"/>
            <a:ext cx="3484562" cy="460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Рисунок 7" descr="C:\Users\Asus\AppData\Local\Microsoft\Windows\INetCache\Content.Word\2021-05-16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75" y="1530350"/>
            <a:ext cx="3538538" cy="462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16150" y="873125"/>
            <a:ext cx="96075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При передаче избирательной документации ОИК в ИКСРФ составляются: </a:t>
            </a: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1394" y="546100"/>
            <a:ext cx="1130995" cy="108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07EC6C1D-0F96-4452-B626-3D7B1F05D481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2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 l="4466" t="33138" r="54295" b="33884"/>
          <a:stretch>
            <a:fillRect/>
          </a:stretch>
        </p:blipFill>
        <p:spPr bwMode="auto">
          <a:xfrm>
            <a:off x="2006600" y="2143125"/>
            <a:ext cx="571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модуль 1                                                                                                                 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578100" y="2143125"/>
            <a:ext cx="8124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ED1B24"/>
                </a:solidFill>
                <a:latin typeface="Montserrat" pitchFamily="50" charset="-52"/>
              </a:rPr>
              <a:t>Тема 10. Модуль 1.</a:t>
            </a:r>
          </a:p>
          <a:p>
            <a:pPr eaLnBrk="1" hangingPunct="1"/>
            <a: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  <a:t>Организация </a:t>
            </a:r>
            <a:b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</a:br>
            <a: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  <a:t>делопроизводства в ОИК</a:t>
            </a:r>
          </a:p>
        </p:txBody>
      </p:sp>
      <p:sp>
        <p:nvSpPr>
          <p:cNvPr id="5126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31788" y="4014788"/>
            <a:ext cx="11528425" cy="2651125"/>
          </a:xfrm>
          <a:prstGeom prst="rect">
            <a:avLst/>
          </a:prstGeom>
          <a:solidFill>
            <a:srgbClr val="FED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715963" indent="185738" algn="just"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715963" indent="185738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вид документа </a:t>
            </a:r>
          </a:p>
          <a:p>
            <a:pPr marL="715963" indent="185738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исходящий номер и дата </a:t>
            </a:r>
          </a:p>
          <a:p>
            <a:pPr marL="715963" indent="185738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данные о корреспонденте (адресанте) (фамилия, имя, отчество физического лица или название организации, местонахождение отправителя) </a:t>
            </a:r>
          </a:p>
          <a:p>
            <a:pPr marL="715963" indent="185738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краткое содержание документа </a:t>
            </a:r>
          </a:p>
          <a:p>
            <a:pPr marL="715963" indent="185738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количество листов основного документа и листов приложения </a:t>
            </a:r>
          </a:p>
          <a:p>
            <a:pPr marL="715963" indent="185738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количество экземпляров</a:t>
            </a:r>
          </a:p>
        </p:txBody>
      </p:sp>
      <p:pic>
        <p:nvPicPr>
          <p:cNvPr id="24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2001" y="3730860"/>
            <a:ext cx="1238899" cy="1187845"/>
          </a:xfrm>
          <a:prstGeom prst="rect">
            <a:avLst/>
          </a:prstGeom>
          <a:noFill/>
          <a:ln>
            <a:noFill/>
          </a:ln>
        </p:spPr>
      </p:pic>
      <p:sp>
        <p:nvSpPr>
          <p:cNvPr id="6148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B508CDF3-4573-45C3-A447-532DDFC40EF7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3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6149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1                                                                                                                  </a:t>
            </a:r>
          </a:p>
        </p:txBody>
      </p:sp>
      <p:sp>
        <p:nvSpPr>
          <p:cNvPr id="6150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t>3</a:t>
            </a:r>
          </a:p>
        </p:txBody>
      </p:sp>
      <p:sp>
        <p:nvSpPr>
          <p:cNvPr id="18440" name="Прямоугольник 2"/>
          <p:cNvSpPr>
            <a:spLocks noChangeArrowheads="1"/>
          </p:cNvSpPr>
          <p:nvPr/>
        </p:nvSpPr>
        <p:spPr bwMode="auto">
          <a:xfrm>
            <a:off x="1784350" y="4164013"/>
            <a:ext cx="870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При регистрации документа в журнал вносится:</a:t>
            </a:r>
          </a:p>
          <a:p>
            <a:pPr>
              <a:defRPr/>
            </a:pPr>
            <a:endParaRPr lang="ru-RU" altLang="ru-RU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152" name="Группа 17"/>
          <p:cNvGrpSpPr>
            <a:grpSpLocks/>
          </p:cNvGrpSpPr>
          <p:nvPr/>
        </p:nvGrpSpPr>
        <p:grpSpPr bwMode="auto">
          <a:xfrm>
            <a:off x="10514013" y="1798638"/>
            <a:ext cx="963612" cy="954087"/>
            <a:chOff x="687220" y="3440269"/>
            <a:chExt cx="808725" cy="77441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7220" y="3440269"/>
              <a:ext cx="808725" cy="77441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 bwMode="auto">
            <a:xfrm>
              <a:off x="821785" y="3602626"/>
              <a:ext cx="527603" cy="441970"/>
            </a:xfrm>
            <a:prstGeom prst="ellipse">
              <a:avLst/>
            </a:prstGeom>
            <a:noFill/>
            <a:ln w="19050">
              <a:solidFill>
                <a:srgbClr val="457C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53" name="TextBox 25"/>
          <p:cNvSpPr txBox="1">
            <a:spLocks noChangeArrowheads="1"/>
          </p:cNvSpPr>
          <p:nvPr/>
        </p:nvSpPr>
        <p:spPr bwMode="auto">
          <a:xfrm>
            <a:off x="10615613" y="1563688"/>
            <a:ext cx="808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ОИК</a:t>
            </a:r>
          </a:p>
          <a:p>
            <a:endParaRPr lang="ru-RU" alt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467" y="1632776"/>
            <a:ext cx="1219201" cy="1161144"/>
          </a:xfrm>
          <a:prstGeom prst="rect">
            <a:avLst/>
          </a:prstGeom>
        </p:spPr>
      </p:pic>
      <p:sp>
        <p:nvSpPr>
          <p:cNvPr id="6155" name="TextBox 27"/>
          <p:cNvSpPr txBox="1">
            <a:spLocks noChangeArrowheads="1"/>
          </p:cNvSpPr>
          <p:nvPr/>
        </p:nvSpPr>
        <p:spPr bwMode="auto">
          <a:xfrm>
            <a:off x="331788" y="136525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Документы</a:t>
            </a:r>
          </a:p>
          <a:p>
            <a:endParaRPr lang="ru-RU" alt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2083708"/>
              </p:ext>
            </p:extLst>
          </p:nvPr>
        </p:nvGraphicFramePr>
        <p:xfrm>
          <a:off x="2032000" y="836613"/>
          <a:ext cx="8397875" cy="2603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7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По каналам почтовой связи</a:t>
                      </a: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Органами фельдъегерской связи</a:t>
                      </a: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По</a:t>
                      </a:r>
                      <a:r>
                        <a:rPr lang="ru-RU" sz="1600" kern="1200" baseline="0" dirty="0"/>
                        <a:t> каналам специальной связи</a:t>
                      </a:r>
                      <a:endParaRPr lang="ru-RU" sz="1600" kern="1200" dirty="0"/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Нарочным</a:t>
                      </a: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Во время личного приема</a:t>
                      </a:r>
                      <a:r>
                        <a:rPr lang="ru-RU" sz="1600" kern="1200" baseline="0" dirty="0"/>
                        <a:t> членам ОИК</a:t>
                      </a:r>
                      <a:endParaRPr lang="ru-RU" sz="1600" kern="1200" dirty="0"/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По каналам ГАС «Выборы»</a:t>
                      </a: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59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По системе электронного документооборота  субъекта Российской</a:t>
                      </a:r>
                      <a:r>
                        <a:rPr lang="ru-RU" sz="1600" kern="1200" baseline="0" dirty="0"/>
                        <a:t> Федерации</a:t>
                      </a: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13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kern="1200" dirty="0"/>
                        <a:t>На сайт (адрес электронной почты) избирательной комиссии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ru-RU" sz="1600" kern="1200" dirty="0"/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 flipV="1">
            <a:off x="2139950" y="1060450"/>
            <a:ext cx="7593013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133600" y="2286000"/>
            <a:ext cx="7593013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139950" y="2571750"/>
            <a:ext cx="7593013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144713" y="2868613"/>
            <a:ext cx="7594600" cy="3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147888" y="3179763"/>
            <a:ext cx="7593012" cy="4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120900" y="1365250"/>
            <a:ext cx="7593013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132013" y="1676400"/>
            <a:ext cx="7593012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139950" y="1974850"/>
            <a:ext cx="7593013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>
          <a:xfrm>
            <a:off x="5307806" y="3398256"/>
            <a:ext cx="60960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08E965E5-335A-475E-9DF0-5BE32A1D060E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4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 cstate="print"/>
          <a:srcRect l="4466" t="33138" r="54295" b="33884"/>
          <a:stretch>
            <a:fillRect/>
          </a:stretch>
        </p:blipFill>
        <p:spPr bwMode="auto">
          <a:xfrm>
            <a:off x="2006600" y="2143125"/>
            <a:ext cx="571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модуль 2                                                                                                                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2578100" y="2143125"/>
            <a:ext cx="8124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ED1B24"/>
                </a:solidFill>
                <a:latin typeface="Montserrat" pitchFamily="50" charset="-52"/>
              </a:rPr>
              <a:t>Тема 10. Модуль 2.</a:t>
            </a:r>
          </a:p>
          <a:p>
            <a:pPr eaLnBrk="1" hangingPunct="1"/>
            <a: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  <a:t>Оформление и учет </a:t>
            </a:r>
            <a:b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</a:br>
            <a:r>
              <a:rPr lang="ru-RU" altLang="ru-RU" sz="3600" b="1" dirty="0">
                <a:solidFill>
                  <a:srgbClr val="ED1B24"/>
                </a:solidFill>
                <a:latin typeface="Montserrat" pitchFamily="50" charset="-52"/>
              </a:rPr>
              <a:t>документов</a:t>
            </a:r>
          </a:p>
        </p:txBody>
      </p:sp>
      <p:sp>
        <p:nvSpPr>
          <p:cNvPr id="7174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63550" y="3217863"/>
            <a:ext cx="11530013" cy="3408362"/>
          </a:xfrm>
          <a:prstGeom prst="rect">
            <a:avLst/>
          </a:prstGeom>
          <a:solidFill>
            <a:srgbClr val="FED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715963" indent="185738" algn="just"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5F69821D-CA0E-4939-B290-AEC6B8A4D96C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5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8196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2                                                                                                                  </a:t>
            </a:r>
          </a:p>
        </p:txBody>
      </p:sp>
      <p:sp>
        <p:nvSpPr>
          <p:cNvPr id="8197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t>5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406" y="581568"/>
            <a:ext cx="1219201" cy="1161144"/>
          </a:xfrm>
          <a:prstGeom prst="rect">
            <a:avLst/>
          </a:prstGeom>
        </p:spPr>
      </p:pic>
      <p:sp>
        <p:nvSpPr>
          <p:cNvPr id="8199" name="Прямоугольник 24"/>
          <p:cNvSpPr>
            <a:spLocks noChangeArrowheads="1"/>
          </p:cNvSpPr>
          <p:nvPr/>
        </p:nvSpPr>
        <p:spPr bwMode="auto">
          <a:xfrm>
            <a:off x="1703388" y="1481138"/>
            <a:ext cx="9409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ГОСТ Р 7.0.97-2016 «Национальный стандарт Российской Федерации. 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документов», утвержденный Приказом Росстандарта от 08.12.2016 № 2004-ст</a:t>
            </a:r>
          </a:p>
        </p:txBody>
      </p:sp>
      <p:sp>
        <p:nvSpPr>
          <p:cNvPr id="8200" name="Прямоугольник 29"/>
          <p:cNvSpPr>
            <a:spLocks noChangeArrowheads="1"/>
          </p:cNvSpPr>
          <p:nvPr/>
        </p:nvSpPr>
        <p:spPr bwMode="auto">
          <a:xfrm>
            <a:off x="1028700" y="3419475"/>
            <a:ext cx="10523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Номенклатура дел ОИК</a:t>
            </a:r>
          </a:p>
          <a:p>
            <a:endParaRPr lang="ru-RU" altLang="ru-RU" dirty="0"/>
          </a:p>
        </p:txBody>
      </p:sp>
      <p:pic>
        <p:nvPicPr>
          <p:cNvPr id="24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5319" y="3018969"/>
            <a:ext cx="1238899" cy="1187845"/>
          </a:xfrm>
          <a:prstGeom prst="rect">
            <a:avLst/>
          </a:prstGeom>
          <a:noFill/>
          <a:ln>
            <a:noFill/>
          </a:ln>
        </p:spPr>
      </p:pic>
      <p:sp>
        <p:nvSpPr>
          <p:cNvPr id="8202" name="TextBox 33"/>
          <p:cNvSpPr txBox="1">
            <a:spLocks noChangeArrowheads="1"/>
          </p:cNvSpPr>
          <p:nvPr/>
        </p:nvSpPr>
        <p:spPr bwMode="auto">
          <a:xfrm>
            <a:off x="769938" y="3979863"/>
            <a:ext cx="46894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Входит в номенклатуру дел </a:t>
            </a:r>
          </a:p>
          <a:p>
            <a:r>
              <a:rPr lang="ru-RU" altLang="ru-RU"/>
              <a:t>той избирательной комиссии, </a:t>
            </a:r>
          </a:p>
          <a:p>
            <a:r>
              <a:rPr lang="ru-RU" altLang="ru-RU"/>
              <a:t>на которую возложены полномочия ОИК</a:t>
            </a:r>
          </a:p>
        </p:txBody>
      </p:sp>
      <p:sp>
        <p:nvSpPr>
          <p:cNvPr id="8203" name="TextBox 38"/>
          <p:cNvSpPr txBox="1">
            <a:spLocks noChangeArrowheads="1"/>
          </p:cNvSpPr>
          <p:nvPr/>
        </p:nvSpPr>
        <p:spPr bwMode="auto">
          <a:xfrm>
            <a:off x="6718300" y="3940175"/>
            <a:ext cx="498783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Утверждается в виде отдельной номенклатуры</a:t>
            </a:r>
          </a:p>
          <a:p>
            <a:endParaRPr lang="ru-RU" altLang="ru-RU" dirty="0"/>
          </a:p>
        </p:txBody>
      </p:sp>
      <p:sp>
        <p:nvSpPr>
          <p:cNvPr id="8204" name="TextBox 42"/>
          <p:cNvSpPr txBox="1">
            <a:spLocks noChangeArrowheads="1"/>
          </p:cNvSpPr>
          <p:nvPr/>
        </p:nvSpPr>
        <p:spPr bwMode="auto">
          <a:xfrm>
            <a:off x="784225" y="5576888"/>
            <a:ext cx="4675188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/>
              <a:t>Общее делопроизводство с делопроизводством комиссии, на которую возложены полномочия ОИК</a:t>
            </a:r>
          </a:p>
        </p:txBody>
      </p:sp>
      <p:sp>
        <p:nvSpPr>
          <p:cNvPr id="8205" name="TextBox 44"/>
          <p:cNvSpPr txBox="1">
            <a:spLocks noChangeArrowheads="1"/>
          </p:cNvSpPr>
          <p:nvPr/>
        </p:nvSpPr>
        <p:spPr bwMode="auto">
          <a:xfrm>
            <a:off x="6718300" y="5513388"/>
            <a:ext cx="51149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Раздельное делопроизводство с делопроизводством комиссии, на которую возложены полномочия ОИК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2716165" y="5038725"/>
            <a:ext cx="322263" cy="47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9114630" y="4951115"/>
            <a:ext cx="322263" cy="47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747838" y="950913"/>
            <a:ext cx="54244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Arial" panose="020B0604020202020204" pitchFamily="34" charset="0"/>
              </a:rPr>
              <a:t>Оформление документов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08E965E5-335A-475E-9DF0-5BE32A1D060E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6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7172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модуль 2                                                                                                                </a:t>
            </a:r>
          </a:p>
        </p:txBody>
      </p:sp>
      <p:sp>
        <p:nvSpPr>
          <p:cNvPr id="7174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6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8945" y="1676398"/>
            <a:ext cx="462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При совмещенном делопроизводстве избирательная комиссия использует собственный бланк</a:t>
            </a:r>
            <a:endParaRPr lang="ru-RU" dirty="0"/>
          </a:p>
        </p:txBody>
      </p:sp>
      <p:pic>
        <p:nvPicPr>
          <p:cNvPr id="19" name="Картинка 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6219" y="1812537"/>
            <a:ext cx="472664" cy="441801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7727" t="15892" r="51061" b="51650"/>
          <a:stretch>
            <a:fillRect/>
          </a:stretch>
        </p:blipFill>
        <p:spPr bwMode="auto">
          <a:xfrm>
            <a:off x="1039092" y="1025237"/>
            <a:ext cx="5070762" cy="22464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 l="46591" t="25825" r="4167" b="42929"/>
          <a:stretch>
            <a:fillRect/>
          </a:stretch>
        </p:blipFill>
        <p:spPr bwMode="auto">
          <a:xfrm>
            <a:off x="1008872" y="4253345"/>
            <a:ext cx="5084974" cy="181494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5000"/>
              </a:prstClr>
            </a:innerShdw>
          </a:effectLst>
        </p:spPr>
      </p:pic>
      <p:pic>
        <p:nvPicPr>
          <p:cNvPr id="14" name="Картинка 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0075" y="4140150"/>
            <a:ext cx="472664" cy="431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2800" y="4184071"/>
            <a:ext cx="4793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+mn-lt"/>
              </a:rPr>
              <a:t>В тексте документа делается отсылка на постановление ЦИК России от 28 апреля 2021 года № 4/28-8 «О возложении полномочий окружных избирательных комиссий по выборам депутатов Государственной Думы Федерального Собрания Российской Федерации восьмого созыва на избирательные комиссии субъектов Российской Федерации, территориальные избирательные комиссии»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08E965E5-335A-475E-9DF0-5BE32A1D060E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7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7172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  модуль 2                                                                                                                </a:t>
            </a:r>
          </a:p>
        </p:txBody>
      </p:sp>
      <p:sp>
        <p:nvSpPr>
          <p:cNvPr id="7174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7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5606" t="15051" r="25076" b="5892"/>
          <a:stretch>
            <a:fillRect/>
          </a:stretch>
        </p:blipFill>
        <p:spPr bwMode="auto">
          <a:xfrm>
            <a:off x="1579420" y="586766"/>
            <a:ext cx="6871854" cy="6196280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79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  <a:alpha val="78000"/>
              </a:scheme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4668982" y="568037"/>
            <a:ext cx="3325091" cy="117763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7924800" y="1343892"/>
            <a:ext cx="1717966" cy="678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7148945" y="2036618"/>
            <a:ext cx="2466110" cy="1205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81309" y="1177635"/>
            <a:ext cx="241069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Кандидат при оформлении </a:t>
            </a:r>
            <a:b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заявления о согласии баллотироваться </a:t>
            </a:r>
          </a:p>
          <a:p>
            <a:pPr lvl="0"/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использует </a:t>
            </a:r>
          </a:p>
          <a:p>
            <a:pPr lvl="0"/>
            <a:r>
              <a:rPr lang="ru-RU" sz="1600" u="sng" dirty="0" smtClean="0">
                <a:latin typeface="+mn-lt"/>
                <a:ea typeface="Times New Roman" pitchFamily="18" charset="0"/>
                <a:cs typeface="Times New Roman" pitchFamily="18" charset="0"/>
              </a:rPr>
              <a:t>наименование окружной избирательной комиссии того избирательного округа, в котором он собирается баллотироваться</a:t>
            </a:r>
            <a:endParaRPr lang="ru-RU" sz="2000" u="sng" dirty="0" smtClean="0">
              <a:latin typeface="+mn-lt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9" name="Картинка 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1819" y="1784828"/>
            <a:ext cx="472664" cy="441801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563091" y="3283527"/>
            <a:ext cx="5417127" cy="1385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75128754-E18B-4D7C-86AF-8B8C61D47BB3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8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9219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2                                                                                                                  </a:t>
            </a:r>
          </a:p>
        </p:txBody>
      </p:sp>
      <p:sp>
        <p:nvSpPr>
          <p:cNvPr id="9220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>
                <a:solidFill>
                  <a:schemeClr val="bg1"/>
                </a:solidFill>
                <a:latin typeface="Montserrat" pitchFamily="50" charset="-52"/>
              </a:rPr>
              <a:t>8</a:t>
            </a:r>
          </a:p>
        </p:txBody>
      </p:sp>
      <p:pic>
        <p:nvPicPr>
          <p:cNvPr id="9221" name="Рисунок 10" descr="печать 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488" y="2046288"/>
            <a:ext cx="38608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57263" y="906463"/>
            <a:ext cx="11002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Печать ОИК по выборам депутатов Государственной Думы Федерального Собрания Российской Федерации</a:t>
            </a:r>
          </a:p>
        </p:txBody>
      </p:sp>
      <p:pic>
        <p:nvPicPr>
          <p:cNvPr id="9223" name="Picture 2" descr="печать, офис, инструмент, контур бесплатно значок из 100 Slim Icon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488" y="788631"/>
            <a:ext cx="485775" cy="48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15"/>
          <p:cNvSpPr>
            <a:spLocks noChangeArrowheads="1"/>
          </p:cNvSpPr>
          <p:nvPr/>
        </p:nvSpPr>
        <p:spPr bwMode="auto">
          <a:xfrm>
            <a:off x="2557463" y="1711325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Диаметр 40 мм – 44 мм</a:t>
            </a:r>
            <a:endParaRPr lang="ru-RU" altLang="ru-RU"/>
          </a:p>
        </p:txBody>
      </p:sp>
      <p:sp>
        <p:nvSpPr>
          <p:cNvPr id="9225" name="Прямоугольник 30"/>
          <p:cNvSpPr>
            <a:spLocks noChangeArrowheads="1"/>
          </p:cNvSpPr>
          <p:nvPr/>
        </p:nvSpPr>
        <p:spPr bwMode="auto">
          <a:xfrm>
            <a:off x="8434388" y="19177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Номер одномандатного избирательного округа</a:t>
            </a:r>
            <a:endParaRPr lang="ru-RU" alt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2644775" y="2025650"/>
            <a:ext cx="20891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733925" y="2017713"/>
            <a:ext cx="511175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543925" y="2501900"/>
            <a:ext cx="2060575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6373813" y="2509838"/>
            <a:ext cx="2170112" cy="1174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Прямоугольник 39"/>
          <p:cNvSpPr>
            <a:spLocks noChangeArrowheads="1"/>
          </p:cNvSpPr>
          <p:nvPr/>
        </p:nvSpPr>
        <p:spPr bwMode="auto">
          <a:xfrm>
            <a:off x="995363" y="3978275"/>
            <a:ext cx="3048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Слова «Окружная избирательная комиссия по выборам депутатов Государственной Думы Федерального Собрания Российской Федерации»</a:t>
            </a:r>
            <a:endParaRPr lang="ru-RU" altLang="ru-RU"/>
          </a:p>
        </p:txBody>
      </p:sp>
      <p:sp>
        <p:nvSpPr>
          <p:cNvPr id="9231" name="Прямоугольник 40"/>
          <p:cNvSpPr>
            <a:spLocks noChangeArrowheads="1"/>
          </p:cNvSpPr>
          <p:nvPr/>
        </p:nvSpPr>
        <p:spPr bwMode="auto">
          <a:xfrm>
            <a:off x="8420100" y="5099050"/>
            <a:ext cx="3048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Полное наименование одномандатного избирательного округа</a:t>
            </a:r>
            <a:endParaRPr lang="ru-RU" alt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079500" y="5194300"/>
            <a:ext cx="2862263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941763" y="5202238"/>
            <a:ext cx="2028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504238" y="5824538"/>
            <a:ext cx="25146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6062663" y="5367338"/>
            <a:ext cx="245110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6"/>
          <p:cNvSpPr txBox="1">
            <a:spLocks noGrp="1"/>
          </p:cNvSpPr>
          <p:nvPr/>
        </p:nvSpPr>
        <p:spPr bwMode="auto">
          <a:xfrm>
            <a:off x="9331325" y="90488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fld id="{A7869F51-AA1F-4D9A-872B-177DF50BACC7}" type="slidenum">
              <a:rPr lang="ru-RU" altLang="ru-RU" sz="1600" b="1">
                <a:solidFill>
                  <a:schemeClr val="bg1"/>
                </a:solidFill>
                <a:latin typeface="Montserrat" pitchFamily="50" charset="-52"/>
              </a:rPr>
              <a:pPr algn="r" eaLnBrk="1" hangingPunct="1"/>
              <a:t>9</a:t>
            </a:fld>
            <a:endParaRPr lang="ru-RU" altLang="ru-RU" sz="1600" b="1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0243" name="Заголовок 1"/>
          <p:cNvSpPr>
            <a:spLocks noChangeArrowheads="1"/>
          </p:cNvSpPr>
          <p:nvPr/>
        </p:nvSpPr>
        <p:spPr bwMode="auto">
          <a:xfrm>
            <a:off x="0" y="0"/>
            <a:ext cx="12192000" cy="546100"/>
          </a:xfrm>
          <a:prstGeom prst="rect">
            <a:avLst/>
          </a:prstGeom>
          <a:solidFill>
            <a:srgbClr val="386373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216000" anchor="ctr"/>
          <a:lstStyle/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Учебный курс «Организация работы окружной избирательной комиссии при подготовке и проведении выборов депутатов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b="1">
                <a:solidFill>
                  <a:schemeClr val="bg1"/>
                </a:solidFill>
                <a:latin typeface="Montserrat" pitchFamily="50" charset="-52"/>
              </a:rPr>
              <a:t>Государственной Думы Федерального Собрания Российской Федерации восьмого созыва», тема 10, модуль 2                                                                                                                  </a:t>
            </a:r>
          </a:p>
        </p:txBody>
      </p:sp>
      <p:sp>
        <p:nvSpPr>
          <p:cNvPr id="10244" name="Номер слайда 6"/>
          <p:cNvSpPr txBox="1">
            <a:spLocks noGrp="1"/>
          </p:cNvSpPr>
          <p:nvPr/>
        </p:nvSpPr>
        <p:spPr bwMode="auto">
          <a:xfrm>
            <a:off x="9448800" y="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 anchor="ctr"/>
          <a:lstStyle/>
          <a:p>
            <a:pPr algn="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Montserrat" pitchFamily="50" charset="-52"/>
              </a:rPr>
              <a:t>9</a:t>
            </a:r>
            <a:endParaRPr lang="ru-RU" altLang="ru-RU" sz="1600" b="1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7263" y="906463"/>
            <a:ext cx="110029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Arial" panose="020B0604020202020204" pitchFamily="34" charset="0"/>
              </a:rPr>
              <a:t>Печать ОИК используется для заверения:</a:t>
            </a:r>
          </a:p>
        </p:txBody>
      </p:sp>
      <p:pic>
        <p:nvPicPr>
          <p:cNvPr id="10246" name="Picture 2" descr="печать, офис, инструмент, контур бесплатно значок из 100 Slim Ico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4988" y="761551"/>
            <a:ext cx="582275" cy="58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21"/>
          <p:cNvSpPr>
            <a:spLocks noChangeArrowheads="1"/>
          </p:cNvSpPr>
          <p:nvPr/>
        </p:nvSpPr>
        <p:spPr bwMode="auto">
          <a:xfrm>
            <a:off x="1165225" y="1484313"/>
            <a:ext cx="10655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+mn-lt"/>
              </a:rPr>
              <a:t>протоколов и сводных таблиц об итогах голосования и о результатах выборов, а также прилагаемых к ним документов</a:t>
            </a:r>
          </a:p>
        </p:txBody>
      </p:sp>
      <p:pic>
        <p:nvPicPr>
          <p:cNvPr id="23" name="Картинка 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369" y="3638042"/>
            <a:ext cx="487066" cy="448101"/>
          </a:xfrm>
          <a:prstGeom prst="rect">
            <a:avLst/>
          </a:prstGeom>
        </p:spPr>
      </p:pic>
      <p:pic>
        <p:nvPicPr>
          <p:cNvPr id="24" name="Картинка 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248" y="4395015"/>
            <a:ext cx="506944" cy="466389"/>
          </a:xfrm>
          <a:prstGeom prst="rect">
            <a:avLst/>
          </a:prstGeom>
        </p:spPr>
      </p:pic>
      <p:pic>
        <p:nvPicPr>
          <p:cNvPr id="25" name="Картинка 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1" y="1577009"/>
            <a:ext cx="472664" cy="441801"/>
          </a:xfrm>
          <a:prstGeom prst="rect">
            <a:avLst/>
          </a:prstGeom>
        </p:spPr>
      </p:pic>
      <p:sp>
        <p:nvSpPr>
          <p:cNvPr id="10251" name="Прямоугольник 26"/>
          <p:cNvSpPr>
            <a:spLocks noChangeArrowheads="1"/>
          </p:cNvSpPr>
          <p:nvPr/>
        </p:nvSpPr>
        <p:spPr bwMode="auto">
          <a:xfrm>
            <a:off x="1296988" y="2030413"/>
            <a:ext cx="1012666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charset="0"/>
              <a:buChar char="•"/>
              <a:tabLst>
                <a:tab pos="450850" algn="l"/>
              </a:tabLst>
            </a:pPr>
            <a:r>
              <a:rPr lang="ru-RU" altLang="ru-RU" sz="1600" dirty="0">
                <a:latin typeface="+mn-lt"/>
              </a:rPr>
              <a:t>протокола № 1 о результатах выборов по одномандатному избирательному округу</a:t>
            </a:r>
          </a:p>
          <a:p>
            <a:pPr marL="265113" indent="-265113">
              <a:buFont typeface="Arial" charset="0"/>
              <a:buChar char="•"/>
              <a:tabLst>
                <a:tab pos="450850" algn="l"/>
              </a:tabLst>
            </a:pPr>
            <a:r>
              <a:rPr lang="ru-RU" altLang="ru-RU" sz="1600" dirty="0">
                <a:latin typeface="+mn-lt"/>
              </a:rPr>
              <a:t>копий протокола и сводной таблицы, приобщенной к протоколу</a:t>
            </a:r>
          </a:p>
          <a:p>
            <a:pPr marL="265113" indent="-265113">
              <a:buFont typeface="Arial" charset="0"/>
              <a:buChar char="•"/>
              <a:tabLst>
                <a:tab pos="450850" algn="l"/>
              </a:tabLst>
            </a:pPr>
            <a:r>
              <a:rPr lang="ru-RU" altLang="ru-RU" sz="1600" dirty="0">
                <a:latin typeface="+mn-lt"/>
              </a:rPr>
              <a:t>протокола № 2 окружной избирательной комиссии об итогах голосования по федеральному избирательному округу на территории одномандатного избирательного округа</a:t>
            </a:r>
          </a:p>
          <a:p>
            <a:pPr marL="265113" indent="-265113">
              <a:buFont typeface="Arial" charset="0"/>
              <a:buChar char="•"/>
              <a:tabLst>
                <a:tab pos="450850" algn="l"/>
              </a:tabLst>
            </a:pPr>
            <a:r>
              <a:rPr lang="ru-RU" altLang="ru-RU" sz="1600" dirty="0">
                <a:latin typeface="+mn-lt"/>
              </a:rPr>
              <a:t>копий протокола и сводной таблицы, приобщенной к протоколу</a:t>
            </a:r>
          </a:p>
          <a:p>
            <a:pPr marL="265113" indent="-265113">
              <a:buFont typeface="Arial" charset="0"/>
              <a:buChar char="•"/>
              <a:tabLst>
                <a:tab pos="450850" algn="l"/>
              </a:tabLst>
            </a:pPr>
            <a:r>
              <a:rPr lang="ru-RU" altLang="ru-RU" sz="1600" dirty="0">
                <a:latin typeface="+mn-lt"/>
              </a:rPr>
              <a:t>копий жалоб и принятых по ним решений, приобщенных к соответствующему протоколу</a:t>
            </a:r>
          </a:p>
          <a:p>
            <a:pPr marL="265113" indent="-265113">
              <a:tabLst>
                <a:tab pos="450850" algn="l"/>
              </a:tabLst>
            </a:pPr>
            <a:endParaRPr lang="ru-RU" altLang="ru-RU" sz="1600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9200" y="3532188"/>
            <a:ext cx="106949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актов приема-передачи документов строгой отчетности (специальных знаков (марок), избирательных бюллетеней), подписываемых избирательными комиссиями, осуществляющими полномочия ОИК, из вышестоящих в нижестоящие избирательные комиссии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90638" y="4437063"/>
            <a:ext cx="2839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удостоверений, выдаваемых </a:t>
            </a:r>
          </a:p>
        </p:txBody>
      </p:sp>
      <p:sp>
        <p:nvSpPr>
          <p:cNvPr id="10254" name="Прямоугольник 33"/>
          <p:cNvSpPr>
            <a:spLocks noChangeArrowheads="1"/>
          </p:cNvSpPr>
          <p:nvPr/>
        </p:nvSpPr>
        <p:spPr bwMode="auto">
          <a:xfrm>
            <a:off x="1219200" y="4810125"/>
            <a:ext cx="105219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265113">
              <a:buFont typeface="Arial" charset="0"/>
              <a:buChar char="•"/>
              <a:tabLst>
                <a:tab pos="357188" algn="l"/>
              </a:tabLst>
            </a:pPr>
            <a:r>
              <a:rPr lang="ru-RU" altLang="ru-RU" sz="1600" dirty="0">
                <a:latin typeface="+mn-lt"/>
              </a:rPr>
              <a:t>члену ОИК с правом совещательного голоса, назначенному политической партией или кандидатом в депутаты Государственной Думы</a:t>
            </a:r>
          </a:p>
          <a:p>
            <a:pPr marL="92075" indent="265113">
              <a:buFont typeface="Arial" charset="0"/>
              <a:buChar char="•"/>
              <a:tabLst>
                <a:tab pos="357188" algn="l"/>
              </a:tabLst>
            </a:pPr>
            <a:r>
              <a:rPr lang="ru-RU" altLang="ru-RU" sz="1600" dirty="0">
                <a:latin typeface="+mn-lt"/>
              </a:rPr>
              <a:t>зарегистрированному кандидату в депутаты Государственной Думы по одномандатному избирательному округу</a:t>
            </a:r>
          </a:p>
          <a:p>
            <a:pPr marL="92075" indent="265113">
              <a:buFont typeface="Arial" charset="0"/>
              <a:buChar char="•"/>
              <a:tabLst>
                <a:tab pos="357188" algn="l"/>
              </a:tabLst>
            </a:pPr>
            <a:r>
              <a:rPr lang="ru-RU" altLang="ru-RU" sz="1600" dirty="0">
                <a:latin typeface="+mn-lt"/>
              </a:rPr>
              <a:t>доверенному лицу кандидата в депутаты Государственной Думы, выдвинутому по одномандатному избирательному округу</a:t>
            </a:r>
          </a:p>
          <a:p>
            <a:pPr marL="92075" indent="265113">
              <a:buFont typeface="Arial" charset="0"/>
              <a:buChar char="•"/>
              <a:tabLst>
                <a:tab pos="357188" algn="l"/>
              </a:tabLst>
            </a:pPr>
            <a:r>
              <a:rPr lang="ru-RU" altLang="ru-RU" sz="1600" dirty="0">
                <a:latin typeface="+mn-lt"/>
              </a:rPr>
              <a:t>уполномоченному представителю кандидата в депутаты Государственной Думы, выдвинутому по одномандатному избирательному округу, по финансовым вопросам</a:t>
            </a:r>
          </a:p>
          <a:p>
            <a:pPr marL="92075" indent="265113">
              <a:buFont typeface="Arial" charset="0"/>
              <a:buChar char="•"/>
              <a:tabLst>
                <a:tab pos="357188" algn="l"/>
              </a:tabLst>
            </a:pPr>
            <a:r>
              <a:rPr lang="ru-RU" altLang="ru-RU" sz="1600" dirty="0">
                <a:latin typeface="+mn-lt"/>
              </a:rPr>
              <a:t>избранному депутату Государственной Думы по одномандатному избирательному округу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1487</Words>
  <Application>Microsoft Office PowerPoint</Application>
  <PresentationFormat>Произвольный</PresentationFormat>
  <Paragraphs>150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Библиографический указатель</dc:title>
  <dc:creator>Андрей Солонинкин</dc:creator>
  <cp:lastModifiedBy>chernova</cp:lastModifiedBy>
  <cp:revision>319</cp:revision>
  <cp:lastPrinted>2021-05-17T07:38:33Z</cp:lastPrinted>
  <dcterms:created xsi:type="dcterms:W3CDTF">2020-11-05T23:16:39Z</dcterms:created>
  <dcterms:modified xsi:type="dcterms:W3CDTF">2021-06-11T09:01:38Z</dcterms:modified>
</cp:coreProperties>
</file>