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8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258" r:id="rId10"/>
    <p:sldId id="294" r:id="rId11"/>
    <p:sldId id="295" r:id="rId12"/>
    <p:sldId id="296" r:id="rId13"/>
    <p:sldId id="330" r:id="rId14"/>
    <p:sldId id="302" r:id="rId15"/>
    <p:sldId id="303" r:id="rId16"/>
    <p:sldId id="305" r:id="rId17"/>
    <p:sldId id="306" r:id="rId18"/>
    <p:sldId id="332" r:id="rId19"/>
  </p:sldIdLst>
  <p:sldSz cx="9144000" cy="5143500" type="screen16x9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00404"/>
    <a:srgbClr val="FF5B5B"/>
    <a:srgbClr val="E9050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140" y="-390"/>
      </p:cViewPr>
      <p:guideLst>
        <p:guide orient="horz" pos="202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994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601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0505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1156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5613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8946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8905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2562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5122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8664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235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A1976-8D66-46D3-B226-586A8477AAB9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0236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323528" y="771550"/>
            <a:ext cx="8136904" cy="14763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«Порядок и сроки рассмотрения обращений.</a:t>
            </a:r>
            <a:b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Применение задач АКРИКО.</a:t>
            </a:r>
            <a:b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                Организация «горячих линий»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715766"/>
            <a:ext cx="6696744" cy="864096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1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 Narrow" pitchFamily="34" charset="0"/>
              </a:rPr>
              <a:t>УПРАВЛЕНИЕ ОРГАНИЗАЦИОННО-МЕТОДИЧЕСКОГО И ЭКСПЕРТНО-АНАЛИТИЧЕСКОГО ОБЕСПЕЧЕНИЯ АППАРАТА ЦЕНТРАЛЬНОЙ ИЗБИРАТЕЛЬНОЙ КОМИССИИ РОССИЙСКОЙ ФЕДЕРАЦИИ</a:t>
            </a:r>
            <a:endParaRPr lang="ru-RU" sz="1800" b="1" dirty="0">
              <a:solidFill>
                <a:schemeClr val="accent3">
                  <a:lumMod val="20000"/>
                  <a:lumOff val="8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179512" y="4299942"/>
            <a:ext cx="6111479" cy="646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normAutofit lnSpcReduction="10000"/>
          </a:bodyPr>
          <a:lstStyle/>
          <a:p>
            <a:pPr>
              <a:spcBef>
                <a:spcPts val="750"/>
              </a:spcBef>
              <a:buClr>
                <a:schemeClr val="accent1"/>
              </a:buClr>
              <a:buSzPct val="80000"/>
              <a:defRPr/>
            </a:pPr>
            <a:r>
              <a:rPr lang="ru-RU" b="1" cap="all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rPr>
              <a:t>ОТДЕЛ РАССМОТРЕНИЯ ОБРАЩЕНИЙ</a:t>
            </a:r>
            <a:r>
              <a:rPr lang="ru-RU" b="1" cap="all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ea typeface="+mj-ea"/>
                <a:cs typeface="+mj-cs"/>
              </a:rPr>
              <a:t>, </a:t>
            </a:r>
          </a:p>
          <a:p>
            <a:pPr>
              <a:spcBef>
                <a:spcPts val="750"/>
              </a:spcBef>
              <a:buClr>
                <a:schemeClr val="accent1"/>
              </a:buClr>
              <a:buSzPct val="80000"/>
              <a:defRPr/>
            </a:pPr>
            <a:r>
              <a:rPr lang="ru-RU" sz="1500" b="1" cap="all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ea typeface="+mj-ea"/>
                <a:cs typeface="+mj-cs"/>
              </a:rPr>
              <a:t>ГЛАВНЫЙ </a:t>
            </a:r>
            <a:r>
              <a:rPr lang="ru-RU" sz="1500" b="1" cap="all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ea typeface="+mj-ea"/>
                <a:cs typeface="+mj-cs"/>
              </a:rPr>
              <a:t>СОВЕТНИК      БОГДАНОВ </a:t>
            </a:r>
            <a:r>
              <a:rPr lang="ru-RU" sz="1500" b="1" cap="all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ea typeface="+mj-ea"/>
                <a:cs typeface="+mj-cs"/>
              </a:rPr>
              <a:t>и.в.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Группа 28"/>
          <p:cNvGrpSpPr/>
          <p:nvPr/>
        </p:nvGrpSpPr>
        <p:grpSpPr>
          <a:xfrm>
            <a:off x="84644" y="555526"/>
            <a:ext cx="8928992" cy="4392636"/>
            <a:chOff x="107504" y="756162"/>
            <a:chExt cx="8928992" cy="4392636"/>
          </a:xfrm>
        </p:grpSpPr>
        <p:sp>
          <p:nvSpPr>
            <p:cNvPr id="8" name="Rectangle 1"/>
            <p:cNvSpPr>
              <a:spLocks noChangeArrowheads="1"/>
            </p:cNvSpPr>
            <p:nvPr/>
          </p:nvSpPr>
          <p:spPr bwMode="auto">
            <a:xfrm>
              <a:off x="1043608" y="756162"/>
              <a:ext cx="6522940" cy="33855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Порядок ввода и обработка информации в задаче АКРИКО ГАС «Выборы»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23528" y="1203598"/>
              <a:ext cx="2952328" cy="486287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lang="ru-RU" sz="1600" dirty="0" smtClean="0">
                  <a:latin typeface="Arial Narrow" pitchFamily="34" charset="0"/>
                </a:rPr>
                <a:t>На КСА ГАС «Выборы»</a:t>
              </a:r>
            </a:p>
            <a:p>
              <a:pPr algn="ctr">
                <a:lnSpc>
                  <a:spcPts val="1500"/>
                </a:lnSpc>
              </a:pPr>
              <a:r>
                <a:rPr lang="ru-RU" sz="1600" dirty="0" smtClean="0">
                  <a:latin typeface="Arial Narrow" pitchFamily="34" charset="0"/>
                </a:rPr>
                <a:t>ЦИК России</a:t>
              </a:r>
              <a:endParaRPr lang="ru-RU" sz="1600" dirty="0">
                <a:latin typeface="Arial Narrow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156176" y="1203598"/>
              <a:ext cx="2664296" cy="477054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lang="ru-RU" sz="1600" dirty="0" smtClean="0">
                  <a:latin typeface="Arial Narrow" pitchFamily="34" charset="0"/>
                </a:rPr>
                <a:t>На КСА ГАС «Выборы»</a:t>
              </a:r>
            </a:p>
            <a:p>
              <a:pPr algn="ctr">
                <a:lnSpc>
                  <a:spcPts val="1500"/>
                </a:lnSpc>
              </a:pPr>
              <a:r>
                <a:rPr lang="ru-RU" sz="1600" dirty="0" smtClean="0">
                  <a:latin typeface="Arial Narrow" pitchFamily="34" charset="0"/>
                </a:rPr>
                <a:t>ИКС РФ</a:t>
              </a:r>
              <a:endParaRPr lang="ru-RU" sz="1600" dirty="0">
                <a:latin typeface="Arial Narrow" pitchFamily="34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07504" y="2697182"/>
              <a:ext cx="3096344" cy="66941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lang="ru-RU" sz="1400" b="1" dirty="0" smtClean="0">
                  <a:latin typeface="Arial Narrow" pitchFamily="34" charset="0"/>
                </a:rPr>
                <a:t>создание на КСА ЦИК России карточек по обращениям, поступившим непосредственно в ЦИК России</a:t>
              </a:r>
              <a:endParaRPr lang="ru-RU" sz="1400" b="1" dirty="0">
                <a:latin typeface="Arial Narrow" pitchFamily="34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156176" y="2715766"/>
              <a:ext cx="2880320" cy="6694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lang="ru-RU" sz="1400" b="1" dirty="0" smtClean="0">
                  <a:latin typeface="Arial Narrow" pitchFamily="34" charset="0"/>
                </a:rPr>
                <a:t>создание на КСА ИКС РФ карточек по обращениям, поступившим в соответствующую ИКС РФ</a:t>
              </a:r>
              <a:endParaRPr lang="ru-RU" sz="1400" b="1" dirty="0">
                <a:latin typeface="Arial Narrow" pitchFamily="34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79512" y="1779662"/>
              <a:ext cx="3888432" cy="47705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lang="ru-RU" sz="1400" b="1" dirty="0" smtClean="0">
                  <a:latin typeface="Arial Narrow" pitchFamily="34" charset="0"/>
                </a:rPr>
                <a:t>служащие Аппарата ЦИК России, работники ФЦИ при ЦИК России (администраторы)</a:t>
              </a:r>
              <a:endParaRPr lang="ru-RU" sz="1400" b="1" dirty="0">
                <a:latin typeface="Arial Narrow" pitchFamily="34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220072" y="1779662"/>
              <a:ext cx="3744416" cy="47705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lang="ru-RU" sz="1400" b="1" dirty="0" smtClean="0">
                  <a:latin typeface="Arial Narrow" pitchFamily="34" charset="0"/>
                </a:rPr>
                <a:t>служащие, осуществляющие правовое сопровождение деятельности комиссий</a:t>
              </a:r>
              <a:endParaRPr lang="ru-RU" sz="1400" b="1" dirty="0">
                <a:latin typeface="Arial Narrow" pitchFamily="34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331640" y="2329438"/>
              <a:ext cx="6552728" cy="307777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ru-RU" sz="1400" b="1" i="1" dirty="0" smtClean="0">
                  <a:latin typeface="Arial Narrow" pitchFamily="34" charset="0"/>
                </a:rPr>
                <a:t>в течение </a:t>
              </a:r>
              <a:r>
                <a:rPr lang="ru-RU" sz="1400" b="1" i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3 рабочих дней </a:t>
              </a:r>
              <a:r>
                <a:rPr lang="ru-RU" sz="1400" b="1" i="1" dirty="0" smtClean="0">
                  <a:latin typeface="Arial Narrow" pitchFamily="34" charset="0"/>
                </a:rPr>
                <a:t>после регистрации обращения в ПИ «ДЕЛО»</a:t>
              </a:r>
              <a:endParaRPr lang="ru-RU" sz="1400" dirty="0">
                <a:latin typeface="Arial Narrow" pitchFamily="34" charset="0"/>
              </a:endParaRPr>
            </a:p>
          </p:txBody>
        </p:sp>
        <p:sp>
          <p:nvSpPr>
            <p:cNvPr id="20" name="Стрелка вниз 19"/>
            <p:cNvSpPr/>
            <p:nvPr/>
          </p:nvSpPr>
          <p:spPr>
            <a:xfrm>
              <a:off x="827584" y="2283718"/>
              <a:ext cx="504056" cy="360040"/>
            </a:xfrm>
            <a:prstGeom prst="downArrow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Стрелка вниз 20"/>
            <p:cNvSpPr/>
            <p:nvPr/>
          </p:nvSpPr>
          <p:spPr>
            <a:xfrm>
              <a:off x="7884368" y="2283718"/>
              <a:ext cx="504056" cy="360040"/>
            </a:xfrm>
            <a:prstGeom prst="downArrow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Стрелка вниз 22"/>
            <p:cNvSpPr/>
            <p:nvPr/>
          </p:nvSpPr>
          <p:spPr>
            <a:xfrm>
              <a:off x="539552" y="3507854"/>
              <a:ext cx="504056" cy="360040"/>
            </a:xfrm>
            <a:prstGeom prst="downArrow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Стрелка вниз 23"/>
            <p:cNvSpPr/>
            <p:nvPr/>
          </p:nvSpPr>
          <p:spPr>
            <a:xfrm>
              <a:off x="8100392" y="3530566"/>
              <a:ext cx="504056" cy="360040"/>
            </a:xfrm>
            <a:prstGeom prst="downArrow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1043608" y="3637493"/>
              <a:ext cx="7056784" cy="307777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ru-RU" sz="1400" b="1" i="1" dirty="0" smtClean="0">
                  <a:latin typeface="Arial Narrow" pitchFamily="34" charset="0"/>
                </a:rPr>
                <a:t>в течение </a:t>
              </a:r>
              <a:r>
                <a:rPr lang="ru-RU" sz="1400" b="1" i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3 рабочих дней </a:t>
              </a:r>
              <a:r>
                <a:rPr lang="ru-RU" sz="1400" b="1" i="1" dirty="0" smtClean="0">
                  <a:latin typeface="Arial Narrow" pitchFamily="34" charset="0"/>
                </a:rPr>
                <a:t>после </a:t>
              </a:r>
              <a:r>
                <a:rPr lang="ru-RU" sz="1400" b="1" i="1" dirty="0" err="1" smtClean="0">
                  <a:latin typeface="Arial Narrow" pitchFamily="34" charset="0"/>
                </a:rPr>
                <a:t>после</a:t>
              </a:r>
              <a:r>
                <a:rPr lang="ru-RU" sz="1400" b="1" i="1" dirty="0" smtClean="0">
                  <a:latin typeface="Arial Narrow" pitchFamily="34" charset="0"/>
                </a:rPr>
                <a:t> дня официального направления ответа заявителю</a:t>
              </a:r>
              <a:r>
                <a:rPr lang="ru-RU" sz="1400" dirty="0" smtClean="0">
                  <a:latin typeface="Arial Narrow" pitchFamily="34" charset="0"/>
                </a:rPr>
                <a:t> </a:t>
              </a:r>
              <a:endParaRPr lang="ru-RU" sz="1400" dirty="0">
                <a:latin typeface="Arial Narrow" pitchFamily="34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1584176" y="4625578"/>
              <a:ext cx="5868144" cy="52322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ru-RU" sz="1400" b="1" i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Каждые пять рабочих дней </a:t>
              </a:r>
              <a:r>
                <a:rPr lang="ru-RU" sz="1400" b="1" i="1" dirty="0" smtClean="0">
                  <a:latin typeface="Arial Narrow" pitchFamily="34" charset="0"/>
                </a:rPr>
                <a:t>- </a:t>
              </a:r>
              <a:r>
                <a:rPr lang="ru-RU" sz="1400" b="1" dirty="0" smtClean="0">
                  <a:latin typeface="Arial Narrow" pitchFamily="34" charset="0"/>
                </a:rPr>
                <a:t>передача на КСА ЦИК России карточек обращений, </a:t>
              </a:r>
              <a:r>
                <a:rPr lang="ru-RU" sz="1400" b="1" dirty="0" smtClean="0">
                  <a:latin typeface="Arial Narrow" pitchFamily="34" charset="0"/>
                </a:rPr>
                <a:t>созданных </a:t>
              </a:r>
              <a:r>
                <a:rPr lang="ru-RU" sz="1400" b="1" dirty="0" smtClean="0">
                  <a:latin typeface="Arial Narrow" pitchFamily="34" charset="0"/>
                </a:rPr>
                <a:t>и обработанных в ИКС РФ</a:t>
              </a:r>
              <a:endParaRPr lang="ru-RU" sz="1400" b="1" dirty="0">
                <a:latin typeface="Arial Narrow" pitchFamily="34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827584" y="4003199"/>
              <a:ext cx="7488832" cy="58477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endParaRPr lang="ru-RU" sz="300" dirty="0" smtClean="0"/>
            </a:p>
            <a:p>
              <a:pPr algn="ctr">
                <a:lnSpc>
                  <a:spcPts val="1500"/>
                </a:lnSpc>
              </a:pPr>
              <a:r>
                <a:rPr lang="ru-RU" sz="1400" b="1" dirty="0" smtClean="0">
                  <a:latin typeface="Arial Narrow" pitchFamily="34" charset="0"/>
                </a:rPr>
                <a:t>Ввод краткого содержания ответа в поле ИКС «Принятые меры» и заполнение поля «Сведения о подтверждении». Прикрепление файла обращения и ответа заявителю (решения комиссии)</a:t>
              </a:r>
            </a:p>
            <a:p>
              <a:pPr algn="ctr"/>
              <a:endParaRPr lang="ru-RU" sz="400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3241948" y="2674238"/>
              <a:ext cx="2880320" cy="93871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lnSpc>
                  <a:spcPts val="1100"/>
                </a:lnSpc>
              </a:pPr>
              <a:r>
                <a:rPr lang="ru-RU" sz="1200" b="1" dirty="0" err="1" smtClean="0">
                  <a:latin typeface="Arial Narrow" pitchFamily="34" charset="0"/>
                </a:rPr>
                <a:t>Вх</a:t>
              </a:r>
              <a:r>
                <a:rPr lang="ru-RU" sz="1200" b="1" dirty="0" smtClean="0">
                  <a:latin typeface="Arial Narrow" pitchFamily="34" charset="0"/>
                </a:rPr>
                <a:t>. № и дата, содержание, заявитель, субъект, указанный в обращении, и субъект (исполнитель), тематика, исполнитель (подразделение, ФИО, должность); </a:t>
              </a:r>
              <a:endParaRPr lang="ru-RU" sz="1200" b="1" dirty="0" smtClean="0">
                <a:latin typeface="Arial Narrow" pitchFamily="34" charset="0"/>
              </a:endParaRPr>
            </a:p>
            <a:p>
              <a:pPr algn="ctr">
                <a:lnSpc>
                  <a:spcPts val="1100"/>
                </a:lnSpc>
              </a:pPr>
              <a:r>
                <a:rPr lang="ru-RU" sz="1200" b="1" dirty="0" smtClean="0">
                  <a:latin typeface="Arial Narrow" pitchFamily="34" charset="0"/>
                </a:rPr>
                <a:t>уровень</a:t>
              </a:r>
              <a:r>
                <a:rPr lang="ru-RU" sz="1200" b="1" dirty="0" smtClean="0">
                  <a:latin typeface="Arial Narrow" pitchFamily="34" charset="0"/>
                </a:rPr>
                <a:t>, вид, наименование выборов)</a:t>
              </a:r>
              <a:endParaRPr lang="ru-RU" sz="1200" b="1" dirty="0">
                <a:latin typeface="Arial Narrow" pitchFamily="34" charset="0"/>
              </a:endParaRPr>
            </a:p>
          </p:txBody>
        </p:sp>
      </p:grpSp>
      <p:sp>
        <p:nvSpPr>
          <p:cNvPr id="22" name="Заголовок 1"/>
          <p:cNvSpPr>
            <a:spLocks noGrp="1"/>
          </p:cNvSpPr>
          <p:nvPr>
            <p:ph type="ctrTitle"/>
          </p:nvPr>
        </p:nvSpPr>
        <p:spPr>
          <a:xfrm>
            <a:off x="0" y="45269"/>
            <a:ext cx="9144000" cy="438249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ПОРЯДОК ВВОДА И ОБРАБОТКИ ИНФОРМАЦИИ В ЗАДАЧЕ «АКРИКО» </a:t>
            </a:r>
          </a:p>
        </p:txBody>
      </p:sp>
    </p:spTree>
    <p:extLst>
      <p:ext uri="{BB962C8B-B14F-4D97-AF65-F5344CB8AC3E}">
        <p14:creationId xmlns:p14="http://schemas.microsoft.com/office/powerpoint/2010/main" xmlns="" val="1808226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 cstate="print"/>
          <a:srcRect t="1482" r="1233" b="2199"/>
          <a:stretch>
            <a:fillRect/>
          </a:stretch>
        </p:blipFill>
        <p:spPr bwMode="auto">
          <a:xfrm>
            <a:off x="179512" y="555526"/>
            <a:ext cx="8856984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0" y="45269"/>
            <a:ext cx="9144000" cy="438249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ДИАЛОГОВОЕ ОКНО ПРОГРАММЫ В ЗАДАЧЕ «АКРИКО» </a:t>
            </a:r>
          </a:p>
        </p:txBody>
      </p:sp>
    </p:spTree>
    <p:extLst>
      <p:ext uri="{BB962C8B-B14F-4D97-AF65-F5344CB8AC3E}">
        <p14:creationId xmlns:p14="http://schemas.microsoft.com/office/powerpoint/2010/main" xmlns="" val="1808226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627534"/>
            <a:ext cx="8964488" cy="4770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7200" algn="ctr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Проблемы</a:t>
            </a:r>
            <a:r>
              <a:rPr lang="ru-RU" sz="1600" b="1" dirty="0" smtClean="0">
                <a:latin typeface="Arial Narrow" pitchFamily="34" charset="0"/>
              </a:rPr>
              <a:t>, выявленные при создании и заполнении карточек обращений в задаче АКРИКО на КСА ИКС РФ в ходе избирательной кампании по выборам 18 сентября 2016 года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7504" y="1347614"/>
            <a:ext cx="8928992" cy="36724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66700" lvl="0" indent="-266700" algn="just">
              <a:lnSpc>
                <a:spcPts val="14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300" b="1" dirty="0" smtClean="0">
                <a:latin typeface="Arial Narrow" pitchFamily="34" charset="0"/>
              </a:rPr>
              <a:t>Создание на КСА ИКС РФ карточек по обращениям, поступившим для рассмотрения из ЦИК России (двойной учет);</a:t>
            </a:r>
          </a:p>
          <a:p>
            <a:pPr marL="266700" lvl="0" indent="-266700" algn="just">
              <a:lnSpc>
                <a:spcPts val="14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300" b="1" dirty="0" smtClean="0">
                <a:latin typeface="Arial Narrow" pitchFamily="34" charset="0"/>
              </a:rPr>
              <a:t>Проблемы с определением необходимости внесения жалоб в задачу АКРИКО (ввод в задачу обращений, которые не относятся к избирательной кампании;</a:t>
            </a:r>
          </a:p>
          <a:p>
            <a:pPr marL="266700" lvl="0" indent="-266700" algn="just">
              <a:lnSpc>
                <a:spcPts val="14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300" b="1" dirty="0" smtClean="0">
                <a:latin typeface="Arial Narrow" pitchFamily="34" charset="0"/>
              </a:rPr>
              <a:t>Некорректный выбор тематики обращения (например выбор тематики 4 «Обращения в связи с неправомерными (по мнению заявителей) решениями, действиями (бездействием) избирательных комиссий…» вместо тематики 3 «Обращения по вопросам выдвижения и регистрации кандидатов, списков кандидатов» и др.);</a:t>
            </a:r>
          </a:p>
          <a:p>
            <a:pPr marL="266700" lvl="0" indent="-266700" algn="just">
              <a:lnSpc>
                <a:spcPts val="14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300" b="1" dirty="0" smtClean="0">
                <a:latin typeface="Arial Narrow" pitchFamily="34" charset="0"/>
              </a:rPr>
              <a:t>Указываются персональные данные в полях ИКС «Содержание» и «Принятые меры»;</a:t>
            </a:r>
          </a:p>
          <a:p>
            <a:pPr marL="266700" lvl="0" indent="-266700" algn="just">
              <a:lnSpc>
                <a:spcPts val="14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300" b="1" dirty="0" smtClean="0">
                <a:latin typeface="Arial Narrow" pitchFamily="34" charset="0"/>
              </a:rPr>
              <a:t>В поле ИКС «Принятые меры» не раскрывается существо ответа, принятые меры (например: «Обращение рассмотрено, нарушений избирательного законодательства не установлено»; «Обращение рассмотрено», а в сведениях о подтверждении «Нарушение подтвердилось»);</a:t>
            </a:r>
          </a:p>
          <a:p>
            <a:pPr marL="266700" lvl="0" indent="-266700" algn="just">
              <a:lnSpc>
                <a:spcPts val="14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300" b="1" dirty="0" smtClean="0">
                <a:latin typeface="Arial Narrow" pitchFamily="34" charset="0"/>
              </a:rPr>
              <a:t>По обращениям, которые находятся на рассмотрении в суде, не вносятся судебные решения; в правоохранительных органах – принятые меры реагирования; в нижестоящих избирательных комиссиях – решения комиссий;</a:t>
            </a:r>
          </a:p>
          <a:p>
            <a:pPr marL="266700" lvl="0" indent="-266700" algn="just">
              <a:lnSpc>
                <a:spcPts val="14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300" b="1" dirty="0" smtClean="0">
                <a:latin typeface="Arial Narrow" pitchFamily="34" charset="0"/>
              </a:rPr>
              <a:t>Не заполняется или не актуализируется поле ИКС «Сведения о подтверждении» в соответствии с внесенным в поле ИКС «Принятые меры» ответом заявителю;</a:t>
            </a:r>
          </a:p>
          <a:p>
            <a:pPr marL="266700" lvl="0" indent="-266700" algn="just">
              <a:lnSpc>
                <a:spcPts val="14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300" b="1" dirty="0" smtClean="0">
                <a:latin typeface="Arial Narrow" pitchFamily="34" charset="0"/>
              </a:rPr>
              <a:t>Не соблюдаются сроки заполнения полей ИКС «Принятые меры» и «Сведения о подтверждении»;</a:t>
            </a:r>
          </a:p>
          <a:p>
            <a:pPr marL="266700" lvl="0" indent="-266700" algn="just">
              <a:lnSpc>
                <a:spcPts val="14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300" b="1" dirty="0" smtClean="0">
                <a:latin typeface="Arial Narrow" pitchFamily="34" charset="0"/>
              </a:rPr>
              <a:t>В карточках обращений не прикладываются файлы ответов заявителям, иные материалы проверки по результатам рассмотрения обращений и ИКС РФ.</a:t>
            </a:r>
            <a:endParaRPr lang="ru-RU" sz="1300" b="1" dirty="0">
              <a:latin typeface="Arial Narrow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0" y="45269"/>
            <a:ext cx="9144000" cy="438249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ПРОБЛЕМЫ ПРИ РАБОТЕ В ЗАДАЧЕ «АКРИКО» </a:t>
            </a:r>
          </a:p>
        </p:txBody>
      </p:sp>
    </p:spTree>
    <p:extLst>
      <p:ext uri="{BB962C8B-B14F-4D97-AF65-F5344CB8AC3E}">
        <p14:creationId xmlns:p14="http://schemas.microsoft.com/office/powerpoint/2010/main" xmlns="" val="1808226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0" y="-20538"/>
            <a:ext cx="9144000" cy="69175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21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ОБРАЩЕНИЕ ГРАЖДАН </a:t>
            </a:r>
            <a:br>
              <a:rPr lang="ru-RU" sz="21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ru-RU" sz="21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В СПРАВОЧНЫЙ ЦЕНТР ИЛИ НА «ГОРЯЧУЮ ЛИНИЮ»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107504" y="699542"/>
            <a:ext cx="8750746" cy="4009588"/>
            <a:chOff x="107504" y="699542"/>
            <a:chExt cx="8750746" cy="4009588"/>
          </a:xfrm>
        </p:grpSpPr>
        <p:sp>
          <p:nvSpPr>
            <p:cNvPr id="6" name="TextBox 5"/>
            <p:cNvSpPr txBox="1"/>
            <p:nvPr/>
          </p:nvSpPr>
          <p:spPr bwMode="auto">
            <a:xfrm>
              <a:off x="314325" y="699542"/>
              <a:ext cx="8543925" cy="1292662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68580" tIns="0" rIns="68580" bIns="0">
              <a:spAutoFit/>
            </a:bodyPr>
            <a:lstStyle/>
            <a:p>
              <a:pPr marL="1881188" indent="-1881188" algn="just">
                <a:lnSpc>
                  <a:spcPct val="80000"/>
                </a:lnSpc>
                <a:defRPr/>
              </a:pPr>
              <a:endParaRPr lang="ru-RU" sz="1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endParaRPr>
            </a:p>
            <a:p>
              <a:pPr marL="1547813" indent="-1547813" algn="just">
                <a:lnSpc>
                  <a:spcPct val="80000"/>
                </a:lnSpc>
                <a:defRPr/>
              </a:pPr>
              <a:r>
                <a:rPr lang="ru-RU" sz="15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ОБРАЩЕНИЯ В СПРАВОЧНЫЙ ЦЕНТР ИЛИ НА «ГОРЯЧУЮ ЛИНИЮ» </a:t>
              </a:r>
              <a:r>
                <a:rPr lang="ru-RU" sz="1500" b="1" dirty="0">
                  <a:solidFill>
                    <a:schemeClr val="tx1"/>
                  </a:solidFill>
                  <a:latin typeface="Arial Narrow" pitchFamily="34" charset="0"/>
                </a:rPr>
                <a:t>– устные обращения в государственный орган, орган местного самоуправления и к должностному лицу в любой форме кроме письменной, формы электронного документа, либо формы устного обращения в ходе непосредственного посещения государственного органа, органа местного самоуправления и личного приема должностным лицом.</a:t>
              </a:r>
            </a:p>
            <a:p>
              <a:pPr algn="r">
                <a:lnSpc>
                  <a:spcPct val="80000"/>
                </a:lnSpc>
                <a:defRPr/>
              </a:pPr>
              <a:r>
                <a:rPr lang="ru-RU" sz="1500" b="1" i="1" dirty="0">
                  <a:solidFill>
                    <a:schemeClr val="accent4">
                      <a:lumMod val="50000"/>
                    </a:schemeClr>
                  </a:solidFill>
                  <a:latin typeface="Arial Narrow" pitchFamily="34" charset="0"/>
                </a:rPr>
                <a:t>(законодательно не определено)</a:t>
              </a:r>
            </a:p>
          </p:txBody>
        </p:sp>
        <p:sp>
          <p:nvSpPr>
            <p:cNvPr id="7" name="TextBox 6"/>
            <p:cNvSpPr txBox="1"/>
            <p:nvPr/>
          </p:nvSpPr>
          <p:spPr bwMode="auto">
            <a:xfrm>
              <a:off x="1900238" y="2119084"/>
              <a:ext cx="6953250" cy="170816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68580" tIns="0" rIns="68580" bIns="0">
              <a:spAutoFit/>
            </a:bodyPr>
            <a:lstStyle/>
            <a:p>
              <a:pPr marL="1881188" indent="-1881188" algn="just">
                <a:lnSpc>
                  <a:spcPct val="80000"/>
                </a:lnSpc>
                <a:defRPr/>
              </a:pPr>
              <a:endParaRPr lang="ru-RU" sz="1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endParaRPr>
            </a:p>
            <a:p>
              <a:pPr marL="1547813" indent="-1547813" algn="just">
                <a:lnSpc>
                  <a:spcPct val="80000"/>
                </a:lnSpc>
                <a:defRPr/>
              </a:pPr>
              <a:r>
                <a:rPr lang="ru-RU" sz="15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Особенности:</a:t>
              </a:r>
            </a:p>
            <a:p>
              <a:pPr marL="270272" indent="-270272" algn="just">
                <a:lnSpc>
                  <a:spcPct val="80000"/>
                </a:lnSpc>
                <a:spcAft>
                  <a:spcPts val="600"/>
                </a:spcAft>
                <a:buFont typeface="Wingdings" pitchFamily="2" charset="2"/>
                <a:buChar char="ü"/>
                <a:defRPr/>
              </a:pPr>
              <a:r>
                <a:rPr lang="ru-RU" sz="1500" b="1" dirty="0">
                  <a:solidFill>
                    <a:schemeClr val="tx1"/>
                  </a:solidFill>
                  <a:latin typeface="Arial Narrow" pitchFamily="34" charset="0"/>
                </a:rPr>
                <a:t>осуществляются в форме сообщения сведений либо запроса на получение информации определенного содержания;</a:t>
              </a:r>
            </a:p>
            <a:p>
              <a:pPr marL="270272" indent="-270272" algn="just">
                <a:lnSpc>
                  <a:spcPct val="80000"/>
                </a:lnSpc>
                <a:spcAft>
                  <a:spcPts val="600"/>
                </a:spcAft>
                <a:buFont typeface="Wingdings" pitchFamily="2" charset="2"/>
                <a:buChar char="ü"/>
                <a:defRPr/>
              </a:pPr>
              <a:r>
                <a:rPr lang="ru-RU" sz="1500" b="1" dirty="0">
                  <a:solidFill>
                    <a:schemeClr val="tx1"/>
                  </a:solidFill>
                  <a:latin typeface="Arial Narrow" pitchFamily="34" charset="0"/>
                </a:rPr>
                <a:t>не исключают анонимности заявителя;</a:t>
              </a:r>
            </a:p>
            <a:p>
              <a:pPr marL="270272" indent="-270272" algn="just">
                <a:lnSpc>
                  <a:spcPct val="80000"/>
                </a:lnSpc>
                <a:spcAft>
                  <a:spcPts val="600"/>
                </a:spcAft>
                <a:buFont typeface="Wingdings" pitchFamily="2" charset="2"/>
                <a:buChar char="ü"/>
                <a:defRPr/>
              </a:pPr>
              <a:r>
                <a:rPr lang="ru-RU" sz="1500" b="1" dirty="0">
                  <a:solidFill>
                    <a:schemeClr val="tx1"/>
                  </a:solidFill>
                  <a:latin typeface="Arial Narrow" pitchFamily="34" charset="0"/>
                </a:rPr>
                <a:t>не регламентированы сроками рассмотрения (как правило незамедлительно, либо с незначительной задержкой, обусловленной поиском нужной информации);</a:t>
              </a:r>
            </a:p>
            <a:p>
              <a:pPr marL="270272" indent="-270272" algn="just">
                <a:lnSpc>
                  <a:spcPct val="80000"/>
                </a:lnSpc>
                <a:spcAft>
                  <a:spcPts val="600"/>
                </a:spcAft>
                <a:buFont typeface="Wingdings" pitchFamily="2" charset="2"/>
                <a:buChar char="ü"/>
                <a:defRPr/>
              </a:pPr>
              <a:r>
                <a:rPr lang="ru-RU" sz="1500" b="1" dirty="0" smtClean="0">
                  <a:solidFill>
                    <a:schemeClr val="tx1"/>
                  </a:solidFill>
                  <a:latin typeface="Arial Narrow" pitchFamily="34" charset="0"/>
                </a:rPr>
                <a:t>не </a:t>
              </a:r>
              <a:r>
                <a:rPr lang="ru-RU" sz="1500" b="1" dirty="0">
                  <a:solidFill>
                    <a:schemeClr val="tx1"/>
                  </a:solidFill>
                  <a:latin typeface="Arial Narrow" pitchFamily="34" charset="0"/>
                </a:rPr>
                <a:t>предполагают официального письменного </a:t>
              </a:r>
              <a:r>
                <a:rPr lang="ru-RU" sz="1500" b="1" dirty="0" smtClean="0">
                  <a:solidFill>
                    <a:schemeClr val="tx1"/>
                  </a:solidFill>
                  <a:latin typeface="Arial Narrow" pitchFamily="34" charset="0"/>
                </a:rPr>
                <a:t>ответа заявителю</a:t>
              </a:r>
              <a:endParaRPr lang="ru-RU" sz="15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107504" y="3970466"/>
              <a:ext cx="7272807" cy="738664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lIns="68580" tIns="0" rIns="68580" bIns="0">
              <a:spAutoFit/>
            </a:bodyPr>
            <a:lstStyle/>
            <a:p>
              <a:pPr marL="1881188" indent="-1881188" algn="just">
                <a:lnSpc>
                  <a:spcPct val="80000"/>
                </a:lnSpc>
                <a:defRPr/>
              </a:pPr>
              <a:endParaRPr lang="ru-RU" sz="1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endParaRPr>
            </a:p>
            <a:p>
              <a:pPr marL="1547813" indent="-1547813" algn="just">
                <a:lnSpc>
                  <a:spcPct val="80000"/>
                </a:lnSpc>
                <a:defRPr/>
              </a:pPr>
              <a:r>
                <a:rPr lang="ru-RU" sz="15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Таким образом, </a:t>
              </a:r>
              <a:r>
                <a:rPr lang="ru-RU" sz="15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обращения в справочный центр или на «горячую линию» </a:t>
              </a:r>
              <a:r>
                <a:rPr lang="ru-RU" sz="1500" b="1" dirty="0">
                  <a:solidFill>
                    <a:schemeClr val="tx1"/>
                  </a:solidFill>
                  <a:latin typeface="Arial Narrow" pitchFamily="34" charset="0"/>
                </a:rPr>
                <a:t>– это </a:t>
              </a:r>
              <a:r>
                <a:rPr lang="ru-RU" sz="1500" b="1" i="1" u="sng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устные сообщения</a:t>
              </a:r>
              <a:r>
                <a:rPr lang="ru-RU" sz="1500" b="1" dirty="0">
                  <a:solidFill>
                    <a:schemeClr val="tx1"/>
                  </a:solidFill>
                  <a:latin typeface="Arial Narrow" pitchFamily="34" charset="0"/>
                </a:rPr>
                <a:t>, которые могут содержать предложения, заявления и жалобы, либо запрос на получение информации</a:t>
              </a:r>
              <a:endParaRPr lang="ru-RU" sz="1500" b="1" i="1" dirty="0">
                <a:solidFill>
                  <a:schemeClr val="tx1"/>
                </a:solidFill>
                <a:latin typeface="Arial Narrow" pitchFamily="34" charset="0"/>
              </a:endParaRPr>
            </a:p>
          </p:txBody>
        </p:sp>
        <p:sp>
          <p:nvSpPr>
            <p:cNvPr id="8" name="Стрелка вниз 7"/>
            <p:cNvSpPr/>
            <p:nvPr/>
          </p:nvSpPr>
          <p:spPr>
            <a:xfrm>
              <a:off x="755576" y="2139702"/>
              <a:ext cx="504056" cy="360040"/>
            </a:xfrm>
            <a:prstGeom prst="downArrow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755576" y="2571750"/>
              <a:ext cx="504056" cy="360040"/>
            </a:xfrm>
            <a:prstGeom prst="downArrow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755576" y="3003798"/>
              <a:ext cx="504056" cy="360040"/>
            </a:xfrm>
            <a:prstGeom prst="downArrow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755576" y="3435846"/>
              <a:ext cx="504056" cy="360040"/>
            </a:xfrm>
            <a:prstGeom prst="downArrow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683568" y="903584"/>
            <a:ext cx="7829550" cy="3468366"/>
            <a:chOff x="703660" y="1059582"/>
            <a:chExt cx="7829550" cy="3468366"/>
          </a:xfrm>
        </p:grpSpPr>
        <p:sp>
          <p:nvSpPr>
            <p:cNvPr id="6147" name="Rectangle 2"/>
            <p:cNvSpPr>
              <a:spLocks noChangeArrowheads="1"/>
            </p:cNvSpPr>
            <p:nvPr/>
          </p:nvSpPr>
          <p:spPr bwMode="auto">
            <a:xfrm>
              <a:off x="710803" y="3046810"/>
              <a:ext cx="3870722" cy="148113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 defTabSz="685800">
                <a:lnSpc>
                  <a:spcPts val="1500"/>
                </a:lnSpc>
              </a:pPr>
              <a:r>
                <a:rPr lang="ru-RU" sz="1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В </a:t>
              </a:r>
              <a:r>
                <a:rPr lang="ru-RU" sz="1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РАБОЧИЕ ДНИ:</a:t>
              </a:r>
            </a:p>
            <a:p>
              <a:pPr algn="ctr" defTabSz="685800">
                <a:lnSpc>
                  <a:spcPts val="1500"/>
                </a:lnSpc>
              </a:pPr>
              <a:r>
                <a:rPr lang="ru-RU" sz="1400" b="1" dirty="0" smtClean="0">
                  <a:solidFill>
                    <a:schemeClr val="bg1"/>
                  </a:solidFill>
                  <a:latin typeface="Arial Narrow" pitchFamily="34" charset="0"/>
                </a:rPr>
                <a:t> </a:t>
              </a:r>
            </a:p>
            <a:p>
              <a:pPr algn="ctr" defTabSz="685800">
                <a:lnSpc>
                  <a:spcPts val="1500"/>
                </a:lnSpc>
              </a:pPr>
              <a:endParaRPr lang="ru-RU" sz="1400" b="1" dirty="0">
                <a:solidFill>
                  <a:schemeClr val="bg1"/>
                </a:solidFill>
                <a:latin typeface="Arial Narrow" pitchFamily="34" charset="0"/>
              </a:endParaRPr>
            </a:p>
            <a:p>
              <a:pPr algn="ctr" defTabSz="685800">
                <a:lnSpc>
                  <a:spcPts val="1500"/>
                </a:lnSpc>
              </a:pPr>
              <a:r>
                <a:rPr lang="ru-RU" sz="1400" b="1" dirty="0">
                  <a:solidFill>
                    <a:schemeClr val="bg1"/>
                  </a:solidFill>
                  <a:latin typeface="Arial Narrow" pitchFamily="34" charset="0"/>
                </a:rPr>
                <a:t>ОБЕСПЕЧИВАЕТСЯ ОТДЕЛОМ </a:t>
              </a:r>
            </a:p>
            <a:p>
              <a:pPr algn="ctr" defTabSz="685800">
                <a:lnSpc>
                  <a:spcPts val="1500"/>
                </a:lnSpc>
              </a:pPr>
              <a:r>
                <a:rPr lang="ru-RU" sz="1400" b="1" dirty="0">
                  <a:solidFill>
                    <a:schemeClr val="bg1"/>
                  </a:solidFill>
                  <a:latin typeface="Arial Narrow" pitchFamily="34" charset="0"/>
                </a:rPr>
                <a:t>ПО РАССМОТРЕНИЮ ОБРАЩЕНИЙ </a:t>
              </a:r>
              <a:r>
                <a:rPr lang="ru-RU" sz="1400" b="1" dirty="0" smtClean="0">
                  <a:solidFill>
                    <a:schemeClr val="bg1"/>
                  </a:solidFill>
                  <a:latin typeface="Arial Narrow" pitchFamily="34" charset="0"/>
                </a:rPr>
                <a:t>(УОМЭАО)</a:t>
              </a:r>
              <a:endParaRPr lang="ru-RU" sz="14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6148" name="AutoShape 3" descr="Уголки"/>
            <p:cNvSpPr>
              <a:spLocks noChangeArrowheads="1"/>
            </p:cNvSpPr>
            <p:nvPr/>
          </p:nvSpPr>
          <p:spPr bwMode="auto">
            <a:xfrm>
              <a:off x="2557463" y="1059582"/>
              <a:ext cx="4132660" cy="1224135"/>
            </a:xfrm>
            <a:prstGeom prst="downArrowCallout">
              <a:avLst>
                <a:gd name="adj1" fmla="val 57490"/>
                <a:gd name="adj2" fmla="val 47809"/>
                <a:gd name="adj3" fmla="val 17356"/>
                <a:gd name="adj4" fmla="val 6881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68580" tIns="34290" rIns="68580" bIns="34290"/>
            <a:lstStyle/>
            <a:p>
              <a:pPr algn="ctr" defTabSz="685800"/>
              <a:endParaRPr lang="ru-RU" b="1" dirty="0">
                <a:solidFill>
                  <a:srgbClr val="FF0000"/>
                </a:solidFill>
                <a:latin typeface="Century Gothic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dirty="0">
                  <a:solidFill>
                    <a:srgbClr val="FF0000"/>
                  </a:solidFill>
                  <a:latin typeface="Arial Narrow" pitchFamily="34" charset="0"/>
                </a:rPr>
                <a:t>ВХОДЯЩИЕ ЗВОНКИ ОТ </a:t>
              </a:r>
              <a:r>
                <a:rPr lang="ru-RU" sz="2000" b="1" dirty="0" smtClean="0">
                  <a:solidFill>
                    <a:srgbClr val="FF0000"/>
                  </a:solidFill>
                  <a:latin typeface="Arial Narrow" pitchFamily="34" charset="0"/>
                </a:rPr>
                <a:t>ГРАЖДАН</a:t>
              </a:r>
            </a:p>
          </p:txBody>
        </p:sp>
        <p:sp>
          <p:nvSpPr>
            <p:cNvPr id="6149" name="Rectangle 4"/>
            <p:cNvSpPr>
              <a:spLocks noChangeArrowheads="1"/>
            </p:cNvSpPr>
            <p:nvPr/>
          </p:nvSpPr>
          <p:spPr bwMode="auto">
            <a:xfrm>
              <a:off x="703660" y="2276475"/>
              <a:ext cx="7827169" cy="60602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 defTabSz="685800">
                <a:lnSpc>
                  <a:spcPts val="3750"/>
                </a:lnSpc>
              </a:pPr>
              <a:r>
                <a:rPr lang="en-US" sz="2000" b="1" dirty="0">
                  <a:solidFill>
                    <a:schemeClr val="bg1"/>
                  </a:solidFill>
                  <a:latin typeface="Arial Narrow" pitchFamily="34" charset="0"/>
                </a:rPr>
                <a:t>CALL</a:t>
              </a:r>
              <a:r>
                <a:rPr lang="ru-RU" sz="2000" b="1" dirty="0">
                  <a:solidFill>
                    <a:schemeClr val="bg1"/>
                  </a:solidFill>
                  <a:latin typeface="Arial Narrow" pitchFamily="34" charset="0"/>
                </a:rPr>
                <a:t>-ЦЕНТР «ГОРЯЧЕЙ ЛИНИИ» ЦИК РОССИИ</a:t>
              </a:r>
              <a:endParaRPr lang="ru-RU" sz="3600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4673204" y="3040857"/>
              <a:ext cx="3860006" cy="147399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 defTabSz="685800">
                <a:lnSpc>
                  <a:spcPts val="1500"/>
                </a:lnSpc>
              </a:pPr>
              <a:r>
                <a:rPr lang="ru-RU" sz="1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В ВЫХОДНЫЕ ДНИ:</a:t>
              </a:r>
            </a:p>
            <a:p>
              <a:pPr algn="ctr" defTabSz="685800">
                <a:lnSpc>
                  <a:spcPts val="1500"/>
                </a:lnSpc>
              </a:pPr>
              <a:endParaRPr lang="ru-RU" sz="1400" b="1" dirty="0" smtClean="0">
                <a:solidFill>
                  <a:schemeClr val="bg1"/>
                </a:solidFill>
                <a:latin typeface="Arial Narrow" pitchFamily="34" charset="0"/>
              </a:endParaRPr>
            </a:p>
            <a:p>
              <a:pPr algn="ctr" defTabSz="685800">
                <a:lnSpc>
                  <a:spcPts val="1500"/>
                </a:lnSpc>
              </a:pPr>
              <a:r>
                <a:rPr lang="ru-RU" sz="1400" b="1" dirty="0" smtClean="0">
                  <a:solidFill>
                    <a:schemeClr val="bg1"/>
                  </a:solidFill>
                  <a:latin typeface="Arial Narrow" pitchFamily="34" charset="0"/>
                </a:rPr>
                <a:t>ОБЕСПЕЧИВАЕТСЯ </a:t>
              </a:r>
              <a:r>
                <a:rPr lang="ru-RU" sz="1400" b="1" dirty="0">
                  <a:solidFill>
                    <a:schemeClr val="bg1"/>
                  </a:solidFill>
                  <a:latin typeface="Arial Narrow" pitchFamily="34" charset="0"/>
                </a:rPr>
                <a:t>В РЕЖИМЕ АВТОМАТИЧЕСКОГО ПРИЕМА ЗВОНКОВ, </a:t>
              </a:r>
            </a:p>
            <a:p>
              <a:pPr algn="ctr" defTabSz="685800">
                <a:lnSpc>
                  <a:spcPts val="1500"/>
                </a:lnSpc>
              </a:pPr>
              <a:r>
                <a:rPr lang="ru-RU" sz="1400" b="1" dirty="0">
                  <a:solidFill>
                    <a:schemeClr val="bg1"/>
                  </a:solidFill>
                  <a:latin typeface="Arial Narrow" pitchFamily="34" charset="0"/>
                </a:rPr>
                <a:t>А ТАКЖЕ ОТДЕЛОМ ПО РАССМОТРЕНИЮ ОБРАЩЕНИЙ (</a:t>
              </a:r>
              <a:r>
                <a:rPr lang="ru-RU" sz="1400" b="1" dirty="0" smtClean="0">
                  <a:solidFill>
                    <a:schemeClr val="bg1"/>
                  </a:solidFill>
                  <a:latin typeface="Arial Narrow" pitchFamily="34" charset="0"/>
                </a:rPr>
                <a:t>УОМЭАО) </a:t>
              </a:r>
              <a:r>
                <a:rPr lang="ru-RU" sz="1400" b="1" dirty="0">
                  <a:solidFill>
                    <a:schemeClr val="bg1"/>
                  </a:solidFill>
                  <a:latin typeface="Arial Narrow" pitchFamily="34" charset="0"/>
                </a:rPr>
                <a:t>И ТЕРРИТОРИАЛЬНЫМ ОТДЕЛОМ (УОИП) ПО ОТДЕЛЬНЫМ ПОРУЧЕНИЯМ</a:t>
              </a:r>
            </a:p>
          </p:txBody>
        </p:sp>
      </p:grpSp>
      <p:sp>
        <p:nvSpPr>
          <p:cNvPr id="6" name="Заголовок 1"/>
          <p:cNvSpPr txBox="1">
            <a:spLocks/>
          </p:cNvSpPr>
          <p:nvPr/>
        </p:nvSpPr>
        <p:spPr>
          <a:xfrm>
            <a:off x="0" y="51470"/>
            <a:ext cx="91440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+mj-ea"/>
                <a:cs typeface="+mj-cs"/>
              </a:rPr>
              <a:t>ОРГАНИЗАЦИЯ РАБОТЫ «ГОРЯЧЕЙ ЛИНИИ» ЦИК РОССИИ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>
            <a:grpSpLocks/>
          </p:cNvGrpSpPr>
          <p:nvPr/>
        </p:nvGrpSpPr>
        <p:grpSpPr bwMode="auto">
          <a:xfrm>
            <a:off x="154781" y="915566"/>
            <a:ext cx="8815388" cy="3446413"/>
            <a:chOff x="271828" y="1855076"/>
            <a:chExt cx="11752936" cy="4594276"/>
          </a:xfrm>
        </p:grpSpPr>
        <p:sp>
          <p:nvSpPr>
            <p:cNvPr id="7173" name="AutoShape 2"/>
            <p:cNvSpPr>
              <a:spLocks noChangeArrowheads="1"/>
            </p:cNvSpPr>
            <p:nvPr/>
          </p:nvSpPr>
          <p:spPr bwMode="auto">
            <a:xfrm>
              <a:off x="271828" y="2816120"/>
              <a:ext cx="2236703" cy="2904949"/>
            </a:xfrm>
            <a:prstGeom prst="flowChartProcess">
              <a:avLst/>
            </a:prstGeom>
            <a:solidFill>
              <a:schemeClr val="bg1"/>
            </a:solidFill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 defTabSz="685800">
                <a:lnSpc>
                  <a:spcPts val="1200"/>
                </a:lnSpc>
              </a:pPr>
              <a:r>
                <a:rPr lang="en-US" sz="1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I</a:t>
              </a:r>
              <a:r>
                <a:rPr lang="ru-RU" sz="1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. ПРИЕМ УСТНЫХ СООБЩЕНИЙ (СВЕДЕНИЙ):</a:t>
              </a:r>
              <a:endParaRPr lang="ru-RU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endParaRPr>
            </a:p>
            <a:p>
              <a:pPr algn="ctr" defTabSz="685800">
                <a:lnSpc>
                  <a:spcPts val="1200"/>
                </a:lnSpc>
              </a:pPr>
              <a:endParaRPr lang="ru-RU" sz="1100" b="1" dirty="0" smtClean="0">
                <a:solidFill>
                  <a:schemeClr val="tx1"/>
                </a:solidFill>
                <a:latin typeface="Arial Narrow" pitchFamily="34" charset="0"/>
              </a:endParaRPr>
            </a:p>
            <a:p>
              <a:pPr algn="ctr" defTabSz="685800">
                <a:lnSpc>
                  <a:spcPts val="1200"/>
                </a:lnSpc>
              </a:pPr>
              <a:endParaRPr lang="ru-RU" sz="1100" b="1" dirty="0">
                <a:solidFill>
                  <a:schemeClr val="tx1"/>
                </a:solidFill>
                <a:latin typeface="Arial Narrow" pitchFamily="34" charset="0"/>
              </a:endParaRPr>
            </a:p>
            <a:p>
              <a:pPr algn="ctr" defTabSz="685800">
                <a:lnSpc>
                  <a:spcPts val="1200"/>
                </a:lnSpc>
              </a:pPr>
              <a:r>
                <a:rPr lang="ru-RU" sz="1100" b="1" dirty="0">
                  <a:solidFill>
                    <a:schemeClr val="tx1"/>
                  </a:solidFill>
                  <a:latin typeface="Arial Narrow" pitchFamily="34" charset="0"/>
                </a:rPr>
                <a:t>ПРЕТЕНЗИИ </a:t>
              </a:r>
              <a:r>
                <a:rPr lang="ru-RU" sz="1100" b="1" dirty="0">
                  <a:latin typeface="Arial Narrow" pitchFamily="34" charset="0"/>
                </a:rPr>
                <a:t>К ОРГАНИЗАТОРАМ И УЧАСТНИКАМ ИЗБИРАТЕЛЬНОГО ПРОЦЕССА И СВЕДЕНИЯ О ПРЕДПОЛАГАЕМЫХ НАРУШЕНИЯХ НА ВЫБОРАХ</a:t>
              </a:r>
            </a:p>
          </p:txBody>
        </p:sp>
        <p:sp>
          <p:nvSpPr>
            <p:cNvPr id="7174" name="Rectangle 3" descr="Диагональный кирпич"/>
            <p:cNvSpPr>
              <a:spLocks noChangeArrowheads="1"/>
            </p:cNvSpPr>
            <p:nvPr/>
          </p:nvSpPr>
          <p:spPr bwMode="auto">
            <a:xfrm>
              <a:off x="283222" y="1855076"/>
              <a:ext cx="2217218" cy="93667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tIns="0" bIns="0" anchor="ctr" anchorCtr="0"/>
            <a:lstStyle/>
            <a:p>
              <a:pPr algn="ctr" defTabSz="685800">
                <a:lnSpc>
                  <a:spcPts val="1800"/>
                </a:lnSpc>
              </a:pPr>
              <a:r>
                <a:rPr lang="ru-RU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ФУНКЦИЯ </a:t>
              </a:r>
              <a:r>
                <a:rPr lang="ru-RU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УЧЕТА</a:t>
              </a:r>
            </a:p>
            <a:p>
              <a:pPr defTabSz="685800"/>
              <a:endParaRPr lang="ru-RU" sz="11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7175" name="AutoShape 4"/>
            <p:cNvSpPr>
              <a:spLocks noChangeArrowheads="1"/>
            </p:cNvSpPr>
            <p:nvPr/>
          </p:nvSpPr>
          <p:spPr bwMode="auto">
            <a:xfrm>
              <a:off x="2578887" y="2806441"/>
              <a:ext cx="2187321" cy="2914628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685800">
                <a:lnSpc>
                  <a:spcPts val="1200"/>
                </a:lnSpc>
              </a:pPr>
              <a:r>
                <a: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II</a:t>
              </a:r>
              <a:r>
                <a:rPr lang="ru-RU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. ТРАНСЛЯЦИЯ НОРМ ЗАКОНА И ДР. НОРМАТИВНО-ПРАВОВЫХ АКТОВ:</a:t>
              </a:r>
            </a:p>
            <a:p>
              <a:pPr algn="ctr" defTabSz="685800">
                <a:lnSpc>
                  <a:spcPts val="1200"/>
                </a:lnSpc>
              </a:pPr>
              <a:endParaRPr lang="ru-RU" sz="400" dirty="0">
                <a:latin typeface="Arial Narrow" pitchFamily="34" charset="0"/>
              </a:endParaRPr>
            </a:p>
            <a:p>
              <a:pPr algn="ctr" defTabSz="685800">
                <a:lnSpc>
                  <a:spcPts val="1200"/>
                </a:lnSpc>
              </a:pPr>
              <a:r>
                <a:rPr lang="ru-RU" sz="1100" b="1" dirty="0">
                  <a:latin typeface="Arial Narrow" pitchFamily="34" charset="0"/>
                </a:rPr>
                <a:t>ФЕДЕРАЛЬНОЕ ЗАКОНОДАТЕЛЬСТВО, НОРМАТИВНО-ПРАВОВЫЕ АКТЫ ПО ОРГАНИЗАЦИИ И ПРВЕДЕНИЮ ВЫБОРОВ И </a:t>
              </a:r>
              <a:r>
                <a:rPr lang="ru-RU" sz="1100" b="1" dirty="0" smtClean="0">
                  <a:latin typeface="Arial Narrow" pitchFamily="34" charset="0"/>
                </a:rPr>
                <a:t>РЕФЕРЕНДУМОВ (СВЕДЕНИЯ ГДЕ МОЖНО ОЗНАКОМИТЬСЯ)</a:t>
              </a:r>
              <a:endParaRPr lang="ru-RU" sz="1100" b="1" dirty="0">
                <a:latin typeface="Arial Narrow" pitchFamily="34" charset="0"/>
              </a:endParaRPr>
            </a:p>
          </p:txBody>
        </p:sp>
        <p:sp>
          <p:nvSpPr>
            <p:cNvPr id="7176" name="AutoShape 5"/>
            <p:cNvSpPr>
              <a:spLocks noChangeArrowheads="1"/>
            </p:cNvSpPr>
            <p:nvPr/>
          </p:nvSpPr>
          <p:spPr bwMode="auto">
            <a:xfrm>
              <a:off x="4790485" y="2806439"/>
              <a:ext cx="2290046" cy="291463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685800">
                <a:lnSpc>
                  <a:spcPts val="1200"/>
                </a:lnSpc>
              </a:pPr>
              <a:r>
                <a: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III</a:t>
              </a:r>
              <a:r>
                <a:rPr lang="ru-RU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. СПРАВОЧНАЯ ИНФОРМАЦИЯ:</a:t>
              </a:r>
            </a:p>
            <a:p>
              <a:pPr algn="ctr" defTabSz="685800">
                <a:lnSpc>
                  <a:spcPts val="1200"/>
                </a:lnSpc>
              </a:pPr>
              <a:endParaRPr lang="ru-RU" sz="900" b="1" dirty="0" smtClean="0">
                <a:latin typeface="Arial Narrow" pitchFamily="34" charset="0"/>
              </a:endParaRPr>
            </a:p>
            <a:p>
              <a:pPr algn="ctr" defTabSz="685800">
                <a:lnSpc>
                  <a:spcPts val="1200"/>
                </a:lnSpc>
              </a:pPr>
              <a:endParaRPr lang="ru-RU" sz="900" b="1" dirty="0" smtClean="0">
                <a:latin typeface="Arial Narrow" pitchFamily="34" charset="0"/>
              </a:endParaRPr>
            </a:p>
            <a:p>
              <a:pPr algn="ctr" defTabSz="685800">
                <a:lnSpc>
                  <a:spcPts val="1200"/>
                </a:lnSpc>
              </a:pPr>
              <a:endParaRPr lang="ru-RU" sz="900" b="1" dirty="0">
                <a:latin typeface="Arial Narrow" pitchFamily="34" charset="0"/>
              </a:endParaRPr>
            </a:p>
            <a:p>
              <a:pPr algn="ctr" defTabSz="685800">
                <a:lnSpc>
                  <a:spcPts val="1200"/>
                </a:lnSpc>
              </a:pPr>
              <a:r>
                <a:rPr lang="ru-RU" sz="1100" b="1" dirty="0">
                  <a:latin typeface="Arial Narrow" pitchFamily="34" charset="0"/>
                </a:rPr>
                <a:t>АДРЕСА И КОНТАКТЫ ИЗБИРАТЕЛЬНЫХ КОМИССИЙ, ОБЩЕДОСТУПНЫЕ КОНТАКТНЫЕ СВЕДЕНИЯ ДРУГИХ АКТИВНЫХ УЧАСТНИКОВ ИЗБИРАТЕЛЬНОГО ПРОЦЕССА</a:t>
              </a:r>
            </a:p>
          </p:txBody>
        </p:sp>
        <p:sp>
          <p:nvSpPr>
            <p:cNvPr id="7177" name="Rectangle 6" descr="Широкий диагональный 1"/>
            <p:cNvSpPr>
              <a:spLocks noChangeArrowheads="1"/>
            </p:cNvSpPr>
            <p:nvPr/>
          </p:nvSpPr>
          <p:spPr bwMode="auto">
            <a:xfrm>
              <a:off x="2608877" y="1855076"/>
              <a:ext cx="4499173" cy="92858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685800">
                <a:lnSpc>
                  <a:spcPts val="1800"/>
                </a:lnSpc>
              </a:pPr>
              <a:r>
                <a:rPr lang="ru-RU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ИНФОРМАЦИОННАЯ </a:t>
              </a:r>
            </a:p>
            <a:p>
              <a:pPr algn="ctr" defTabSz="685800">
                <a:lnSpc>
                  <a:spcPts val="1800"/>
                </a:lnSpc>
              </a:pPr>
              <a:r>
                <a:rPr lang="ru-RU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ФУНКЦИЯ</a:t>
              </a:r>
              <a:endPara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178" name="AutoShape 7"/>
            <p:cNvSpPr>
              <a:spLocks noChangeArrowheads="1"/>
            </p:cNvSpPr>
            <p:nvPr/>
          </p:nvSpPr>
          <p:spPr bwMode="auto">
            <a:xfrm>
              <a:off x="7161451" y="2799841"/>
              <a:ext cx="2330507" cy="2913135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685800">
                <a:lnSpc>
                  <a:spcPts val="1200"/>
                </a:lnSpc>
              </a:pPr>
              <a:r>
                <a: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IV</a:t>
              </a:r>
              <a:r>
                <a:rPr lang="ru-RU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. ПЕРЕАДРЕСАЦИЯ ПО КОМПЕТЕНЦИИ:</a:t>
              </a:r>
            </a:p>
            <a:p>
              <a:pPr algn="ctr" defTabSz="685800">
                <a:lnSpc>
                  <a:spcPts val="1200"/>
                </a:lnSpc>
              </a:pPr>
              <a:endParaRPr lang="ru-RU" sz="1100" b="1" dirty="0" smtClean="0">
                <a:latin typeface="Arial Narrow" pitchFamily="34" charset="0"/>
              </a:endParaRPr>
            </a:p>
            <a:p>
              <a:pPr algn="ctr" defTabSz="685800">
                <a:lnSpc>
                  <a:spcPts val="1200"/>
                </a:lnSpc>
              </a:pPr>
              <a:endParaRPr lang="ru-RU" sz="1100" b="1" dirty="0" smtClean="0">
                <a:latin typeface="Arial Narrow" pitchFamily="34" charset="0"/>
              </a:endParaRPr>
            </a:p>
            <a:p>
              <a:pPr algn="ctr" defTabSz="685800">
                <a:lnSpc>
                  <a:spcPts val="1200"/>
                </a:lnSpc>
              </a:pPr>
              <a:endParaRPr lang="ru-RU" sz="1100" b="1" dirty="0">
                <a:latin typeface="Arial Narrow" pitchFamily="34" charset="0"/>
              </a:endParaRPr>
            </a:p>
            <a:p>
              <a:pPr algn="ctr" defTabSz="685800">
                <a:lnSpc>
                  <a:spcPts val="1200"/>
                </a:lnSpc>
              </a:pPr>
              <a:r>
                <a:rPr lang="ru-RU" sz="1100" b="1" dirty="0">
                  <a:latin typeface="Arial Narrow" pitchFamily="34" charset="0"/>
                </a:rPr>
                <a:t>В НИЖЕСТОЯЩИЕ ИЗБИРАТЕЛЬНЫЕ КОМИССИИ, ОРГАНЫ ГОСУДАРСТВЕННОЙ ВЛАСТИ И МЕСТНОГО САМОУПРАВЛЕНИЯ, ПРАВООХРАНИТЕЛЬНЫЕ ОРГАНЫ</a:t>
              </a:r>
            </a:p>
          </p:txBody>
        </p:sp>
        <p:sp>
          <p:nvSpPr>
            <p:cNvPr id="7179" name="AutoShape 8"/>
            <p:cNvSpPr>
              <a:spLocks noChangeArrowheads="1"/>
            </p:cNvSpPr>
            <p:nvPr/>
          </p:nvSpPr>
          <p:spPr bwMode="auto">
            <a:xfrm>
              <a:off x="9516233" y="2798354"/>
              <a:ext cx="2508531" cy="2914623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685800">
                <a:lnSpc>
                  <a:spcPts val="1200"/>
                </a:lnSpc>
              </a:pPr>
              <a:r>
                <a: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V</a:t>
              </a:r>
              <a:r>
                <a:rPr lang="ru-RU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. РАЗЪЯСНЕНИЕ ПОРЯДКА ОБРАЩЕНИЯ И ХОДА РАССМОТРЕНИЙ ПРИНЯТЫХ ОБРАЩЕНИЙ:</a:t>
              </a:r>
            </a:p>
            <a:p>
              <a:pPr algn="ctr" defTabSz="685800">
                <a:lnSpc>
                  <a:spcPts val="1200"/>
                </a:lnSpc>
              </a:pPr>
              <a:endParaRPr lang="ru-RU" sz="1100" b="1" dirty="0">
                <a:latin typeface="Arial Narrow" pitchFamily="34" charset="0"/>
              </a:endParaRPr>
            </a:p>
            <a:p>
              <a:pPr algn="ctr" defTabSz="685800">
                <a:lnSpc>
                  <a:spcPts val="1200"/>
                </a:lnSpc>
              </a:pPr>
              <a:r>
                <a:rPr lang="ru-RU" sz="1100" b="1" dirty="0">
                  <a:latin typeface="Arial Narrow" pitchFamily="34" charset="0"/>
                </a:rPr>
                <a:t>ПИСЬМЕННЫХ (ПОЧТА, КУРЬЕРСКАЯ СЛУЖБА, ФАКС, Е-</a:t>
              </a:r>
              <a:r>
                <a:rPr lang="en-US" sz="1100" b="1" dirty="0">
                  <a:latin typeface="Arial Narrow" pitchFamily="34" charset="0"/>
                </a:rPr>
                <a:t>mail</a:t>
              </a:r>
              <a:r>
                <a:rPr lang="ru-RU" sz="1100" b="1" dirty="0">
                  <a:latin typeface="Arial Narrow" pitchFamily="34" charset="0"/>
                </a:rPr>
                <a:t>, СЕРВИС НА САЙТАХ ИЗБИРАТЕЛЬНЫХ КОМИССИЙ) </a:t>
              </a:r>
              <a:r>
                <a:rPr lang="ru-RU" sz="1100" dirty="0">
                  <a:solidFill>
                    <a:schemeClr val="bg1"/>
                  </a:solidFill>
                  <a:latin typeface="Century Gothic" pitchFamily="34" charset="0"/>
                </a:rPr>
                <a:t>И ПЕРЕДАННЫХ НА ЛИЧНОМ ПРИЕМЕ</a:t>
              </a:r>
            </a:p>
          </p:txBody>
        </p:sp>
        <p:sp>
          <p:nvSpPr>
            <p:cNvPr id="7180" name="Rectangle 9" descr="Контурные ромбики"/>
            <p:cNvSpPr>
              <a:spLocks noChangeArrowheads="1"/>
            </p:cNvSpPr>
            <p:nvPr/>
          </p:nvSpPr>
          <p:spPr bwMode="auto">
            <a:xfrm>
              <a:off x="7161450" y="1855076"/>
              <a:ext cx="4863314" cy="920493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685800">
                <a:lnSpc>
                  <a:spcPts val="1800"/>
                </a:lnSpc>
              </a:pPr>
              <a:r>
                <a:rPr lang="ru-RU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КОММУНИКАЦИОННАЯ </a:t>
              </a:r>
            </a:p>
            <a:p>
              <a:pPr algn="ctr" defTabSz="685800">
                <a:lnSpc>
                  <a:spcPts val="1800"/>
                </a:lnSpc>
              </a:pPr>
              <a:r>
                <a:rPr lang="ru-RU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ФУНКЦИЯ</a:t>
              </a:r>
              <a:endPara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181" name="Rectangle 10" descr="Диагональный кирпич"/>
            <p:cNvSpPr>
              <a:spLocks noChangeArrowheads="1"/>
            </p:cNvSpPr>
            <p:nvPr/>
          </p:nvSpPr>
          <p:spPr bwMode="auto">
            <a:xfrm>
              <a:off x="275130" y="5741658"/>
              <a:ext cx="2236310" cy="70769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sz="11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7182" name="Rectangle 11" descr="Широкий диагональный 1"/>
            <p:cNvSpPr>
              <a:spLocks noChangeArrowheads="1"/>
            </p:cNvSpPr>
            <p:nvPr/>
          </p:nvSpPr>
          <p:spPr bwMode="auto">
            <a:xfrm>
              <a:off x="2581358" y="5741656"/>
              <a:ext cx="4505327" cy="70769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sz="11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7183" name="Rectangle 12" descr="Контурные ромбики"/>
            <p:cNvSpPr>
              <a:spLocks noChangeArrowheads="1"/>
            </p:cNvSpPr>
            <p:nvPr/>
          </p:nvSpPr>
          <p:spPr bwMode="auto">
            <a:xfrm>
              <a:off x="7169543" y="5737251"/>
              <a:ext cx="4855221" cy="71210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>
                <a:latin typeface="Century Gothic" pitchFamily="34" charset="0"/>
              </a:endParaRPr>
            </a:p>
          </p:txBody>
        </p:sp>
      </p:grpSp>
      <p:sp>
        <p:nvSpPr>
          <p:cNvPr id="16" name="Заголовок 1"/>
          <p:cNvSpPr txBox="1">
            <a:spLocks/>
          </p:cNvSpPr>
          <p:nvPr/>
        </p:nvSpPr>
        <p:spPr>
          <a:xfrm>
            <a:off x="0" y="51470"/>
            <a:ext cx="91440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+mj-ea"/>
                <a:cs typeface="+mj-cs"/>
              </a:rPr>
              <a:t>ФУНКЦИИ И ЗАДАЧИ «ГОРЯЧЕЙ ЛИНИИ»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107504" y="426750"/>
            <a:ext cx="8928992" cy="4629192"/>
            <a:chOff x="107504" y="426750"/>
            <a:chExt cx="8928992" cy="4629192"/>
          </a:xfrm>
        </p:grpSpPr>
        <p:sp>
          <p:nvSpPr>
            <p:cNvPr id="6" name="Rectangle 3" descr="Диагональный кирпич"/>
            <p:cNvSpPr>
              <a:spLocks noChangeArrowheads="1"/>
            </p:cNvSpPr>
            <p:nvPr/>
          </p:nvSpPr>
          <p:spPr bwMode="auto">
            <a:xfrm>
              <a:off x="395536" y="426750"/>
              <a:ext cx="3765874" cy="33236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914400">
                <a:defRPr/>
              </a:pPr>
              <a:r>
                <a:rPr lang="ru-RU" sz="1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ФУНКЦИЯ УЧЕТА</a:t>
              </a:r>
            </a:p>
            <a:p>
              <a:pPr defTabSz="914400">
                <a:defRPr/>
              </a:pPr>
              <a:endParaRPr lang="ru-RU" sz="12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7" name="Rectangle 6" descr="Широкий диагональный 1"/>
            <p:cNvSpPr>
              <a:spLocks noChangeArrowheads="1"/>
            </p:cNvSpPr>
            <p:nvPr/>
          </p:nvSpPr>
          <p:spPr bwMode="auto">
            <a:xfrm>
              <a:off x="374483" y="2571750"/>
              <a:ext cx="3765469" cy="33578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914400"/>
              <a:r>
                <a:rPr lang="ru-RU" sz="1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ИНФОРМАЦИОННАЯ</a:t>
              </a:r>
              <a:r>
                <a:rPr lang="ru-RU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 ФУНКЦИЯ</a:t>
              </a:r>
            </a:p>
          </p:txBody>
        </p:sp>
        <p:sp>
          <p:nvSpPr>
            <p:cNvPr id="8" name="Rectangle 9" descr="Контурные ромбики"/>
            <p:cNvSpPr>
              <a:spLocks noChangeArrowheads="1"/>
            </p:cNvSpPr>
            <p:nvPr/>
          </p:nvSpPr>
          <p:spPr bwMode="auto">
            <a:xfrm>
              <a:off x="380739" y="3939902"/>
              <a:ext cx="3759213" cy="34508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914400"/>
              <a:r>
                <a:rPr lang="ru-RU" sz="1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КОММУНИКАЦИОННАЯ ФУНКЦИЯ</a:t>
              </a:r>
              <a:endPara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107504" y="771550"/>
              <a:ext cx="8928992" cy="172819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>
                <a:lnSpc>
                  <a:spcPts val="1200"/>
                </a:lnSpc>
                <a:spcAft>
                  <a:spcPts val="400"/>
                </a:spcAft>
              </a:pP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КАТЕГОРИЯ </a:t>
              </a: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1.</a:t>
              </a:r>
              <a:r>
                <a:rPr lang="ru-RU" sz="1200" b="1" dirty="0" smtClean="0">
                  <a:latin typeface="Arial Narrow" pitchFamily="34" charset="0"/>
                  <a:cs typeface="Times New Roman" pitchFamily="18" charset="0"/>
                </a:rPr>
                <a:t> Жалобы на решения, действия (бездействие) избирательных комиссий различного уровня и их должностных лиц по текущим избирательным </a:t>
              </a:r>
              <a:r>
                <a:rPr lang="ru-RU" sz="1200" b="1" dirty="0" smtClean="0">
                  <a:latin typeface="Arial Narrow" pitchFamily="34" charset="0"/>
                  <a:cs typeface="Times New Roman" pitchFamily="18" charset="0"/>
                </a:rPr>
                <a:t>кампаниям;</a:t>
              </a:r>
              <a:endParaRPr lang="ru-RU" sz="1200" b="1" dirty="0" smtClean="0">
                <a:latin typeface="Arial Narrow" pitchFamily="34" charset="0"/>
                <a:cs typeface="Times New Roman" pitchFamily="18" charset="0"/>
              </a:endParaRPr>
            </a:p>
            <a:p>
              <a:pPr algn="just">
                <a:lnSpc>
                  <a:spcPts val="1200"/>
                </a:lnSpc>
                <a:spcAft>
                  <a:spcPts val="400"/>
                </a:spcAft>
              </a:pP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КАТЕГОРИЯ </a:t>
              </a: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2.</a:t>
              </a:r>
              <a:r>
                <a:rPr lang="ru-RU" sz="1200" b="1" dirty="0" smtClean="0">
                  <a:latin typeface="Arial Narrow" pitchFamily="34" charset="0"/>
                  <a:cs typeface="Times New Roman" pitchFamily="18" charset="0"/>
                </a:rPr>
                <a:t> </a:t>
              </a:r>
              <a:r>
                <a:rPr lang="ru-RU" sz="1200" b="1" dirty="0" smtClean="0">
                  <a:latin typeface="Arial Narrow" pitchFamily="34" charset="0"/>
                  <a:cs typeface="Times New Roman" pitchFamily="18" charset="0"/>
                </a:rPr>
                <a:t>Сведения о недостатках в техническом обеспечении работы избирательных комиссий (КОИБ, КЭГ, </a:t>
              </a:r>
              <a:r>
                <a:rPr lang="ru-RU" sz="1200" b="1" dirty="0" err="1" smtClean="0">
                  <a:latin typeface="Arial Narrow" pitchFamily="34" charset="0"/>
                  <a:cs typeface="Times New Roman" pitchFamily="18" charset="0"/>
                </a:rPr>
                <a:t>веб-камеры</a:t>
              </a:r>
              <a:r>
                <a:rPr lang="ru-RU" sz="1200" b="1" dirty="0" smtClean="0">
                  <a:latin typeface="Arial Narrow" pitchFamily="34" charset="0"/>
                  <a:cs typeface="Times New Roman" pitchFamily="18" charset="0"/>
                </a:rPr>
                <a:t>, ГАС «Выборы», сайты, СПИ и др.), а также претензии к помещениям для голосования и их </a:t>
              </a:r>
              <a:r>
                <a:rPr lang="ru-RU" sz="1200" b="1" dirty="0" smtClean="0">
                  <a:latin typeface="Arial Narrow" pitchFamily="34" charset="0"/>
                  <a:cs typeface="Times New Roman" pitchFamily="18" charset="0"/>
                </a:rPr>
                <a:t>оборудованию;</a:t>
              </a:r>
              <a:endParaRPr lang="ru-RU" sz="1200" b="1" dirty="0" smtClean="0">
                <a:latin typeface="Arial Narrow" pitchFamily="34" charset="0"/>
                <a:cs typeface="Times New Roman" pitchFamily="18" charset="0"/>
              </a:endParaRPr>
            </a:p>
            <a:p>
              <a:pPr algn="just">
                <a:lnSpc>
                  <a:spcPts val="1200"/>
                </a:lnSpc>
                <a:spcAft>
                  <a:spcPts val="400"/>
                </a:spcAft>
              </a:pP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КАТЕГОРИЯ </a:t>
              </a: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 3.</a:t>
              </a:r>
              <a:r>
                <a:rPr lang="ru-RU" sz="1200" b="1" dirty="0" smtClean="0">
                  <a:latin typeface="Arial Narrow" pitchFamily="34" charset="0"/>
                  <a:cs typeface="Times New Roman" pitchFamily="18" charset="0"/>
                </a:rPr>
                <a:t> </a:t>
              </a:r>
              <a:r>
                <a:rPr lang="ru-RU" sz="1200" b="1" dirty="0" smtClean="0">
                  <a:latin typeface="Arial Narrow" pitchFamily="34" charset="0"/>
                  <a:cs typeface="Times New Roman" pitchFamily="18" charset="0"/>
                </a:rPr>
                <a:t>Сведения о недостатках в информировании избирателей по вопросам выборов (референдума</a:t>
              </a:r>
              <a:r>
                <a:rPr lang="ru-RU" sz="1200" b="1" dirty="0" smtClean="0">
                  <a:latin typeface="Arial Narrow" pitchFamily="34" charset="0"/>
                  <a:cs typeface="Times New Roman" pitchFamily="18" charset="0"/>
                </a:rPr>
                <a:t>);</a:t>
              </a:r>
              <a:endParaRPr lang="ru-RU" sz="1200" b="1" dirty="0" smtClean="0">
                <a:latin typeface="Arial Narrow" pitchFamily="34" charset="0"/>
                <a:cs typeface="Times New Roman" pitchFamily="18" charset="0"/>
              </a:endParaRPr>
            </a:p>
            <a:p>
              <a:pPr algn="just">
                <a:lnSpc>
                  <a:spcPts val="1200"/>
                </a:lnSpc>
                <a:spcAft>
                  <a:spcPts val="400"/>
                </a:spcAft>
              </a:pP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КАТЕГОРИЯ </a:t>
              </a: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 4.</a:t>
              </a:r>
              <a:r>
                <a:rPr lang="ru-RU" sz="1200" b="1" dirty="0" smtClean="0">
                  <a:latin typeface="Arial Narrow" pitchFamily="34" charset="0"/>
                  <a:cs typeface="Times New Roman" pitchFamily="18" charset="0"/>
                </a:rPr>
                <a:t> </a:t>
              </a:r>
              <a:r>
                <a:rPr lang="ru-RU" sz="1200" b="1" dirty="0" smtClean="0">
                  <a:latin typeface="Arial Narrow" pitchFamily="34" charset="0"/>
                  <a:cs typeface="Times New Roman" pitchFamily="18" charset="0"/>
                </a:rPr>
                <a:t>Сведения о нарушениях предвыборной агитации, агитации по вопросам </a:t>
              </a:r>
              <a:r>
                <a:rPr lang="ru-RU" sz="1200" b="1" dirty="0" smtClean="0">
                  <a:latin typeface="Arial Narrow" pitchFamily="34" charset="0"/>
                  <a:cs typeface="Times New Roman" pitchFamily="18" charset="0"/>
                </a:rPr>
                <a:t>референдума;</a:t>
              </a:r>
              <a:endParaRPr lang="ru-RU" sz="1200" b="1" dirty="0" smtClean="0">
                <a:latin typeface="Arial Narrow" pitchFamily="34" charset="0"/>
                <a:cs typeface="Times New Roman" pitchFamily="18" charset="0"/>
              </a:endParaRPr>
            </a:p>
            <a:p>
              <a:pPr algn="just">
                <a:lnSpc>
                  <a:spcPts val="1200"/>
                </a:lnSpc>
                <a:spcAft>
                  <a:spcPts val="400"/>
                </a:spcAft>
              </a:pP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КАТЕГОРИЯ </a:t>
              </a: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5.</a:t>
              </a:r>
              <a:r>
                <a:rPr lang="ru-RU" sz="1200" b="1" dirty="0" smtClean="0">
                  <a:latin typeface="Arial Narrow" pitchFamily="34" charset="0"/>
                  <a:cs typeface="Times New Roman" pitchFamily="18" charset="0"/>
                </a:rPr>
                <a:t> </a:t>
              </a:r>
              <a:r>
                <a:rPr lang="ru-RU" sz="1200" b="1" dirty="0" smtClean="0">
                  <a:latin typeface="Arial Narrow" pitchFamily="34" charset="0"/>
                  <a:cs typeface="Times New Roman" pitchFamily="18" charset="0"/>
                </a:rPr>
                <a:t>Сведения о предполагаемых применениях административного ресурса, подкупа избирателей и иных правонарушающих </a:t>
              </a:r>
              <a:r>
                <a:rPr lang="ru-RU" sz="1200" b="1" dirty="0" smtClean="0">
                  <a:latin typeface="Arial Narrow" pitchFamily="34" charset="0"/>
                  <a:cs typeface="Times New Roman" pitchFamily="18" charset="0"/>
                </a:rPr>
                <a:t>технологий;</a:t>
              </a:r>
              <a:endParaRPr lang="ru-RU" sz="1200" b="1" dirty="0" smtClean="0">
                <a:latin typeface="Arial Narrow" pitchFamily="34" charset="0"/>
                <a:cs typeface="Times New Roman" pitchFamily="18" charset="0"/>
              </a:endParaRPr>
            </a:p>
            <a:p>
              <a:pPr algn="just">
                <a:lnSpc>
                  <a:spcPts val="1200"/>
                </a:lnSpc>
                <a:spcAft>
                  <a:spcPts val="400"/>
                </a:spcAft>
              </a:pP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КАТЕГОРИЯ </a:t>
              </a: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 6.</a:t>
              </a:r>
              <a:r>
                <a:rPr lang="ru-RU" sz="1200" b="1" u="sng" dirty="0" smtClean="0">
                  <a:latin typeface="Arial Narrow" pitchFamily="34" charset="0"/>
                  <a:cs typeface="Times New Roman" pitchFamily="18" charset="0"/>
                </a:rPr>
                <a:t> </a:t>
              </a:r>
              <a:r>
                <a:rPr lang="ru-RU" sz="1200" b="1" dirty="0" smtClean="0">
                  <a:latin typeface="Arial Narrow" pitchFamily="34" charset="0"/>
                  <a:cs typeface="Times New Roman" pitchFamily="18" charset="0"/>
                </a:rPr>
                <a:t>Сведения </a:t>
              </a:r>
              <a:r>
                <a:rPr lang="ru-RU" sz="1200" b="1" dirty="0" smtClean="0">
                  <a:latin typeface="Arial Narrow" pitchFamily="34" charset="0"/>
                  <a:cs typeface="Times New Roman" pitchFamily="18" charset="0"/>
                </a:rPr>
                <a:t>по завершенным избирательным кампаниям, кампаниям </a:t>
              </a:r>
              <a:r>
                <a:rPr lang="ru-RU" sz="1200" b="1" dirty="0" smtClean="0">
                  <a:latin typeface="Arial Narrow" pitchFamily="34" charset="0"/>
                  <a:cs typeface="Times New Roman" pitchFamily="18" charset="0"/>
                </a:rPr>
                <a:t>референдума.</a:t>
              </a:r>
              <a:endParaRPr lang="ru-RU" sz="1200" b="1" dirty="0" smtClean="0">
                <a:latin typeface="Arial Narrow" pitchFamily="34" charset="0"/>
                <a:cs typeface="Times New Roman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07504" y="2916550"/>
              <a:ext cx="8928992" cy="93610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just">
                <a:lnSpc>
                  <a:spcPts val="1200"/>
                </a:lnSpc>
                <a:spcAft>
                  <a:spcPts val="300"/>
                </a:spcAft>
                <a:defRPr/>
              </a:pP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КАТЕГОРИЯ  </a:t>
              </a: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7.</a:t>
              </a:r>
              <a:r>
                <a:rPr lang="ru-RU" sz="1200" b="1" dirty="0" smtClean="0">
                  <a:solidFill>
                    <a:schemeClr val="tx1"/>
                  </a:solidFill>
                  <a:latin typeface="Arial Narrow" pitchFamily="34" charset="0"/>
                </a:rPr>
                <a:t>  </a:t>
              </a:r>
              <a:r>
                <a:rPr lang="ru-RU" sz="1200" b="1" dirty="0" smtClean="0">
                  <a:solidFill>
                    <a:schemeClr val="tx1"/>
                  </a:solidFill>
                  <a:latin typeface="Arial Narrow" pitchFamily="34" charset="0"/>
                </a:rPr>
                <a:t>Обращения за информацией о порядке голосования, в т.ч. по месту фактического нахождения;</a:t>
              </a:r>
              <a:endParaRPr lang="ru-RU" sz="1200" b="1" dirty="0" smtClean="0">
                <a:solidFill>
                  <a:schemeClr val="tx1"/>
                </a:solidFill>
                <a:latin typeface="Arial Narrow" pitchFamily="34" charset="0"/>
              </a:endParaRPr>
            </a:p>
            <a:p>
              <a:pPr algn="just">
                <a:lnSpc>
                  <a:spcPts val="1200"/>
                </a:lnSpc>
                <a:spcAft>
                  <a:spcPts val="300"/>
                </a:spcAft>
                <a:defRPr/>
              </a:pP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КАТЕГОРИЯ </a:t>
              </a: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8.</a:t>
              </a:r>
              <a:r>
                <a:rPr lang="ru-RU" sz="1200" b="1" dirty="0" smtClean="0">
                  <a:solidFill>
                    <a:schemeClr val="tx1"/>
                  </a:solidFill>
                  <a:latin typeface="Arial Narrow" pitchFamily="34" charset="0"/>
                </a:rPr>
                <a:t> Обращения за </a:t>
              </a:r>
              <a:r>
                <a:rPr lang="ru-RU" sz="1200" b="1" dirty="0" smtClean="0">
                  <a:solidFill>
                    <a:schemeClr val="tx1"/>
                  </a:solidFill>
                  <a:latin typeface="Arial Narrow" pitchFamily="34" charset="0"/>
                </a:rPr>
                <a:t>информацией по избирательному законодательству </a:t>
              </a:r>
              <a:r>
                <a:rPr lang="ru-RU" sz="1200" b="1" dirty="0" smtClean="0">
                  <a:solidFill>
                    <a:schemeClr val="tx1"/>
                  </a:solidFill>
                  <a:latin typeface="Arial Narrow" pitchFamily="34" charset="0"/>
                </a:rPr>
                <a:t>и </a:t>
              </a:r>
              <a:r>
                <a:rPr lang="ru-RU" sz="1200" b="1" dirty="0" smtClean="0">
                  <a:solidFill>
                    <a:schemeClr val="tx1"/>
                  </a:solidFill>
                  <a:latin typeface="Arial Narrow" pitchFamily="34" charset="0"/>
                </a:rPr>
                <a:t>другим нормативным актам </a:t>
              </a:r>
              <a:r>
                <a:rPr lang="ru-RU" sz="1200" b="1" dirty="0" smtClean="0">
                  <a:solidFill>
                    <a:schemeClr val="tx1"/>
                  </a:solidFill>
                  <a:latin typeface="Arial Narrow" pitchFamily="34" charset="0"/>
                </a:rPr>
                <a:t>(в т.ч. по регламенту деятельности избирательных комиссий);</a:t>
              </a:r>
              <a:endParaRPr lang="ru-RU" sz="1200" b="1" dirty="0" smtClean="0">
                <a:solidFill>
                  <a:schemeClr val="tx1"/>
                </a:solidFill>
                <a:latin typeface="Arial Narrow" pitchFamily="34" charset="0"/>
              </a:endParaRPr>
            </a:p>
            <a:p>
              <a:pPr algn="just">
                <a:lnSpc>
                  <a:spcPts val="1200"/>
                </a:lnSpc>
                <a:spcAft>
                  <a:spcPts val="300"/>
                </a:spcAft>
                <a:defRPr/>
              </a:pP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КАТЕГОРИЯ 9.</a:t>
              </a:r>
              <a:r>
                <a:rPr lang="ru-RU" sz="1200" b="1" dirty="0" smtClean="0">
                  <a:solidFill>
                    <a:schemeClr val="tx1"/>
                  </a:solidFill>
                  <a:latin typeface="Arial Narrow" pitchFamily="34" charset="0"/>
                </a:rPr>
                <a:t> </a:t>
              </a:r>
              <a:r>
                <a:rPr lang="ru-RU" sz="1200" b="1" dirty="0" smtClean="0">
                  <a:solidFill>
                    <a:schemeClr val="tx1"/>
                  </a:solidFill>
                  <a:latin typeface="Arial Narrow" pitchFamily="34" charset="0"/>
                </a:rPr>
                <a:t>Обращения за справочной информацией (адреса, номера телефонов и время работы избирательных комиссий и т.п., в т.ч. навигация по сайтам ЦИК России и ИКС РФ).</a:t>
              </a:r>
            </a:p>
            <a:p>
              <a:pPr algn="just">
                <a:lnSpc>
                  <a:spcPts val="1200"/>
                </a:lnSpc>
                <a:spcAft>
                  <a:spcPts val="300"/>
                </a:spcAft>
                <a:defRPr/>
              </a:pPr>
              <a:endParaRPr lang="ru-RU" sz="1200" b="1" dirty="0">
                <a:solidFill>
                  <a:schemeClr val="tx1"/>
                </a:solidFill>
                <a:latin typeface="Arial Narrow" pitchFamily="34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07504" y="4299942"/>
              <a:ext cx="8928992" cy="756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just">
                <a:lnSpc>
                  <a:spcPts val="1200"/>
                </a:lnSpc>
                <a:spcAft>
                  <a:spcPts val="300"/>
                </a:spcAft>
                <a:defRPr/>
              </a:pP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КАТЕГОРИЯ  </a:t>
              </a: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10.</a:t>
              </a:r>
              <a:r>
                <a:rPr lang="ru-RU" sz="1200" b="1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  </a:t>
              </a:r>
              <a:r>
                <a:rPr lang="ru-RU" sz="1200" b="1" dirty="0" smtClean="0">
                  <a:solidFill>
                    <a:schemeClr val="tx1"/>
                  </a:solidFill>
                  <a:latin typeface="Arial Narrow" pitchFamily="34" charset="0"/>
                </a:rPr>
                <a:t>Обращения </a:t>
              </a:r>
              <a:r>
                <a:rPr lang="ru-RU" sz="1200" b="1" dirty="0" smtClean="0">
                  <a:solidFill>
                    <a:schemeClr val="tx1"/>
                  </a:solidFill>
                  <a:latin typeface="Arial Narrow" pitchFamily="34" charset="0"/>
                </a:rPr>
                <a:t>за разъяснением порядка направления жалоб, заявлений, письменных обращений, записи на личный прием в ЦИК России и хода рассмотрения принятых </a:t>
              </a:r>
              <a:r>
                <a:rPr lang="ru-RU" sz="1200" b="1" dirty="0" smtClean="0">
                  <a:solidFill>
                    <a:schemeClr val="tx1"/>
                  </a:solidFill>
                  <a:latin typeface="Arial Narrow" pitchFamily="34" charset="0"/>
                </a:rPr>
                <a:t>обращений;</a:t>
              </a:r>
              <a:endParaRPr lang="ru-RU" sz="1200" b="1" dirty="0" smtClean="0">
                <a:solidFill>
                  <a:schemeClr val="tx1"/>
                </a:solidFill>
                <a:latin typeface="Arial Narrow" pitchFamily="34" charset="0"/>
              </a:endParaRPr>
            </a:p>
            <a:p>
              <a:pPr algn="just">
                <a:lnSpc>
                  <a:spcPts val="1200"/>
                </a:lnSpc>
                <a:spcAft>
                  <a:spcPts val="300"/>
                </a:spcAft>
                <a:defRPr/>
              </a:pP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КАТЕГОРИЯ  </a:t>
              </a: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11.</a:t>
              </a:r>
              <a:r>
                <a:rPr lang="ru-RU" sz="1200" b="1" dirty="0" smtClean="0">
                  <a:solidFill>
                    <a:schemeClr val="tx1"/>
                  </a:solidFill>
                  <a:latin typeface="Arial Narrow" pitchFamily="34" charset="0"/>
                </a:rPr>
                <a:t> </a:t>
              </a:r>
              <a:r>
                <a:rPr lang="ru-RU" sz="1200" b="1" dirty="0" smtClean="0">
                  <a:solidFill>
                    <a:schemeClr val="tx1"/>
                  </a:solidFill>
                  <a:latin typeface="Arial Narrow" pitchFamily="34" charset="0"/>
                </a:rPr>
                <a:t>Обращения не по компетенции и иного </a:t>
              </a:r>
              <a:r>
                <a:rPr lang="ru-RU" sz="1200" b="1" dirty="0" smtClean="0">
                  <a:solidFill>
                    <a:schemeClr val="tx1"/>
                  </a:solidFill>
                  <a:latin typeface="Arial Narrow" pitchFamily="34" charset="0"/>
                </a:rPr>
                <a:t>характера;</a:t>
              </a:r>
              <a:endParaRPr lang="ru-RU" sz="1200" b="1" dirty="0" smtClean="0">
                <a:solidFill>
                  <a:schemeClr val="tx1"/>
                </a:solidFill>
                <a:latin typeface="Arial Narrow" pitchFamily="34" charset="0"/>
              </a:endParaRPr>
            </a:p>
            <a:p>
              <a:pPr algn="just">
                <a:lnSpc>
                  <a:spcPts val="1200"/>
                </a:lnSpc>
                <a:spcAft>
                  <a:spcPts val="300"/>
                </a:spcAft>
                <a:defRPr/>
              </a:pP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КАТЕГОРИЯ  </a:t>
              </a:r>
              <a:r>
                <a:rPr lang="ru-RU" sz="1200" b="1" u="sng" dirty="0" smtClean="0">
                  <a:solidFill>
                    <a:srgbClr val="B0040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  <a:cs typeface="Times New Roman" pitchFamily="18" charset="0"/>
                </a:rPr>
                <a:t>12.</a:t>
              </a:r>
              <a:r>
                <a:rPr lang="ru-RU" sz="1200" b="1" dirty="0" smtClean="0">
                  <a:solidFill>
                    <a:schemeClr val="tx1"/>
                  </a:solidFill>
                  <a:latin typeface="Arial Narrow" pitchFamily="34" charset="0"/>
                </a:rPr>
                <a:t> </a:t>
              </a:r>
              <a:r>
                <a:rPr lang="ru-RU" sz="1200" b="1" dirty="0" smtClean="0">
                  <a:solidFill>
                    <a:schemeClr val="tx1"/>
                  </a:solidFill>
                  <a:latin typeface="Arial Narrow" pitchFamily="34" charset="0"/>
                </a:rPr>
                <a:t>Бессодержательные </a:t>
              </a:r>
              <a:r>
                <a:rPr lang="ru-RU" sz="1200" b="1" dirty="0" smtClean="0">
                  <a:solidFill>
                    <a:schemeClr val="tx1"/>
                  </a:solidFill>
                  <a:latin typeface="Arial Narrow" pitchFamily="34" charset="0"/>
                </a:rPr>
                <a:t>обращения.</a:t>
              </a:r>
              <a:endParaRPr lang="ru-RU" sz="1200" b="1" dirty="0">
                <a:solidFill>
                  <a:schemeClr val="tx1"/>
                </a:solidFill>
                <a:latin typeface="Arial Narrow" pitchFamily="34" charset="0"/>
              </a:endParaRPr>
            </a:p>
          </p:txBody>
        </p:sp>
      </p:grpSp>
      <p:sp>
        <p:nvSpPr>
          <p:cNvPr id="10" name="Заголовок 1"/>
          <p:cNvSpPr txBox="1">
            <a:spLocks/>
          </p:cNvSpPr>
          <p:nvPr/>
        </p:nvSpPr>
        <p:spPr>
          <a:xfrm>
            <a:off x="0" y="-20538"/>
            <a:ext cx="91440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+mj-ea"/>
                <a:cs typeface="+mj-cs"/>
              </a:rPr>
              <a:t>КЛАССИФИКАЦИЯ ОБРАЩЕНИЙ (СООБЩЕНИЙ) </a:t>
            </a:r>
            <a:r>
              <a:rPr kumimoji="0" lang="ru-RU" sz="21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+mj-ea"/>
                <a:cs typeface="+mj-cs"/>
              </a:rPr>
              <a:t>НА </a:t>
            </a:r>
            <a:r>
              <a:rPr kumimoji="0" 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+mj-ea"/>
                <a:cs typeface="+mj-cs"/>
              </a:rPr>
              <a:t>«ГОРЯЧУЮ ЛИНИИ»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107504" y="964714"/>
            <a:ext cx="8784976" cy="3479244"/>
          </a:xfrm>
        </p:spPr>
        <p:txBody>
          <a:bodyPr>
            <a:noAutofit/>
          </a:bodyPr>
          <a:lstStyle/>
          <a:p>
            <a:pPr algn="just">
              <a:lnSpc>
                <a:spcPts val="1500"/>
              </a:lnSpc>
              <a:spcBef>
                <a:spcPts val="0"/>
              </a:spcBef>
              <a:tabLst>
                <a:tab pos="358775" algn="l"/>
                <a:tab pos="1341438" algn="l"/>
              </a:tabLst>
              <a:defRPr/>
            </a:pPr>
            <a:r>
              <a:rPr lang="ru-RU" sz="1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Индекс дефицита информации о выборах</a:t>
            </a:r>
            <a:r>
              <a:rPr lang="ru-RU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ru-RU" sz="1800" dirty="0" smtClean="0">
                <a:solidFill>
                  <a:schemeClr val="bg1"/>
                </a:solidFill>
                <a:latin typeface="Arial Narrow" pitchFamily="34" charset="0"/>
              </a:rPr>
              <a:t>– количество обращений за информацией, разъяснением </a:t>
            </a:r>
            <a:r>
              <a:rPr lang="ru-RU" sz="1800" dirty="0" smtClean="0">
                <a:solidFill>
                  <a:schemeClr val="bg1"/>
                </a:solidFill>
                <a:latin typeface="Arial Narrow" pitchFamily="34" charset="0"/>
              </a:rPr>
              <a:t>в </a:t>
            </a:r>
            <a:r>
              <a:rPr lang="ru-RU" sz="1800" dirty="0" smtClean="0">
                <a:solidFill>
                  <a:schemeClr val="bg1"/>
                </a:solidFill>
                <a:latin typeface="Arial Narrow" pitchFamily="34" charset="0"/>
              </a:rPr>
              <a:t>избирательной сфере, приходящееся на одну тысячу зарегистрированных избирателей.</a:t>
            </a:r>
          </a:p>
          <a:p>
            <a:pPr>
              <a:lnSpc>
                <a:spcPts val="1500"/>
              </a:lnSpc>
              <a:spcBef>
                <a:spcPts val="0"/>
              </a:spcBef>
              <a:buNone/>
              <a:defRPr/>
            </a:pPr>
            <a:endParaRPr lang="ru-RU" sz="1800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ts val="1500"/>
              </a:lnSpc>
              <a:spcBef>
                <a:spcPts val="0"/>
              </a:spcBef>
              <a:buNone/>
              <a:defRPr/>
            </a:pPr>
            <a:endParaRPr lang="ru-RU" sz="1800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ts val="1500"/>
              </a:lnSpc>
              <a:spcBef>
                <a:spcPts val="0"/>
              </a:spcBef>
              <a:buNone/>
              <a:defRPr/>
            </a:pPr>
            <a:endParaRPr lang="ru-RU" sz="1800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ts val="1500"/>
              </a:lnSpc>
              <a:spcBef>
                <a:spcPts val="0"/>
              </a:spcBef>
              <a:buNone/>
              <a:defRPr/>
            </a:pPr>
            <a:endParaRPr lang="ru-RU" sz="1800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algn="just">
              <a:lnSpc>
                <a:spcPts val="1500"/>
              </a:lnSpc>
              <a:spcBef>
                <a:spcPts val="0"/>
              </a:spcBef>
              <a:defRPr/>
            </a:pPr>
            <a:r>
              <a:rPr lang="ru-RU" sz="1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Индекс </a:t>
            </a:r>
            <a:r>
              <a:rPr lang="ru-RU" sz="1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проявленного интереса к избирательной кампании</a:t>
            </a:r>
            <a:r>
              <a:rPr lang="ru-RU" sz="1800" dirty="0" smtClean="0">
                <a:latin typeface="Arial Narrow" pitchFamily="34" charset="0"/>
              </a:rPr>
              <a:t> </a:t>
            </a:r>
            <a:r>
              <a:rPr lang="ru-RU" sz="1800" dirty="0" smtClean="0">
                <a:solidFill>
                  <a:schemeClr val="bg1"/>
                </a:solidFill>
                <a:latin typeface="Arial Narrow" pitchFamily="34" charset="0"/>
              </a:rPr>
              <a:t>– отношение количества обращений в избирательной сфере к общему объему полученных обращений, взятое с учетом явки избирателей.</a:t>
            </a:r>
          </a:p>
          <a:p>
            <a:pPr>
              <a:lnSpc>
                <a:spcPts val="1500"/>
              </a:lnSpc>
              <a:spcBef>
                <a:spcPts val="0"/>
              </a:spcBef>
              <a:defRPr/>
            </a:pPr>
            <a:endParaRPr lang="ru-RU" sz="1800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ts val="1500"/>
              </a:lnSpc>
              <a:spcBef>
                <a:spcPts val="0"/>
              </a:spcBef>
              <a:buNone/>
              <a:defRPr/>
            </a:pPr>
            <a:endParaRPr lang="ru-RU" sz="1800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ts val="1500"/>
              </a:lnSpc>
              <a:spcBef>
                <a:spcPts val="0"/>
              </a:spcBef>
              <a:buNone/>
              <a:defRPr/>
            </a:pPr>
            <a:endParaRPr lang="ru-RU" sz="1800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ts val="1500"/>
              </a:lnSpc>
              <a:spcBef>
                <a:spcPts val="0"/>
              </a:spcBef>
              <a:buNone/>
              <a:defRPr/>
            </a:pPr>
            <a:endParaRPr lang="ru-RU" sz="1800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algn="just">
              <a:lnSpc>
                <a:spcPts val="1500"/>
              </a:lnSpc>
              <a:spcBef>
                <a:spcPts val="0"/>
              </a:spcBef>
              <a:defRPr/>
            </a:pPr>
            <a:r>
              <a:rPr lang="ru-RU" sz="1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Индекс напряженности избирательной кампании</a:t>
            </a:r>
            <a:r>
              <a:rPr lang="ru-RU" sz="1800" dirty="0" smtClean="0">
                <a:solidFill>
                  <a:srgbClr val="FFFF00"/>
                </a:solidFill>
                <a:latin typeface="Arial Narrow" pitchFamily="34" charset="0"/>
              </a:rPr>
              <a:t> </a:t>
            </a:r>
            <a:r>
              <a:rPr lang="ru-RU" sz="1800" dirty="0" smtClean="0">
                <a:solidFill>
                  <a:schemeClr val="bg1"/>
                </a:solidFill>
                <a:latin typeface="Arial Narrow" pitchFamily="34" charset="0"/>
              </a:rPr>
              <a:t>– количество обращений, содержащих сведения о нарушениях и претензии в избирательной сфере, приходящееся на одну тысячу зарегистрированных избирателей.</a:t>
            </a:r>
          </a:p>
          <a:p>
            <a:pPr>
              <a:spcAft>
                <a:spcPts val="2400"/>
              </a:spcAft>
              <a:buNone/>
              <a:defRPr/>
            </a:pP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44016" y="51470"/>
            <a:ext cx="896448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+mj-ea"/>
                <a:cs typeface="+mj-cs"/>
              </a:rPr>
              <a:t>ЭЛЕКТОРАЛЬНЫЙ РЕЙТИНГ ИЗБИРАТЕЛЬНЫХ КАМПАНИЙ НА ОСНОВЕ СВЕДЕНИЙ, ПОСТУПИВШИХ НА «ГОРЯЧУЮ ЛИНИЮ»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4" name="Группа 33"/>
          <p:cNvGrpSpPr/>
          <p:nvPr/>
        </p:nvGrpSpPr>
        <p:grpSpPr>
          <a:xfrm>
            <a:off x="4608264" y="1551826"/>
            <a:ext cx="2340000" cy="3324180"/>
            <a:chOff x="4608264" y="1551826"/>
            <a:chExt cx="2340000" cy="3324180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4608264" y="4205074"/>
              <a:ext cx="2340000" cy="648072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608264" y="2859782"/>
              <a:ext cx="2340000" cy="648072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608264" y="1551826"/>
              <a:ext cx="2340000" cy="648072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95512" y="1557953"/>
              <a:ext cx="2160240" cy="653757"/>
            </a:xfrm>
            <a:prstGeom prst="rect">
              <a:avLst/>
            </a:prstGeom>
            <a:noFill/>
          </p:spPr>
        </p:pic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857368" y="2871212"/>
              <a:ext cx="1802864" cy="660389"/>
            </a:xfrm>
            <a:prstGeom prst="rect">
              <a:avLst/>
            </a:prstGeom>
            <a:noFill/>
          </p:spPr>
        </p:pic>
        <p:pic>
          <p:nvPicPr>
            <p:cNvPr id="1037" name="Picture 1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84464" y="4222249"/>
              <a:ext cx="2160240" cy="65375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323528" y="771550"/>
            <a:ext cx="8136904" cy="14763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«Порядок и сроки рассмотрения обращений.</a:t>
            </a:r>
            <a:b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Применение задач АКРИКО.</a:t>
            </a:r>
            <a:b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                 Организация «горячих линий»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715766"/>
            <a:ext cx="6696744" cy="864096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1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 Narrow" pitchFamily="34" charset="0"/>
              </a:rPr>
              <a:t>УПРАВЛЕНИЕ ОРГАНИЗАЦИОННО-МЕТОДИЧЕСКОГО И ЭКСПЕРТНО-АНАЛИТИЧЕСКОГО ОБЕСПЕЧЕНИЯ АППАРАТА ЦЕНТРАЛЬНОЙ ИЗБИРАТЕЛЬНОЙ КОМИССИИ РОССИЙСКОЙ ФЕДЕРАЦИИ</a:t>
            </a:r>
            <a:endParaRPr lang="ru-RU" sz="1800" b="1" dirty="0">
              <a:solidFill>
                <a:schemeClr val="accent3">
                  <a:lumMod val="20000"/>
                  <a:lumOff val="8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179512" y="4299942"/>
            <a:ext cx="6111479" cy="646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normAutofit fontScale="92500" lnSpcReduction="20000"/>
          </a:bodyPr>
          <a:lstStyle/>
          <a:p>
            <a:pPr>
              <a:spcBef>
                <a:spcPts val="750"/>
              </a:spcBef>
              <a:buClr>
                <a:schemeClr val="accent1"/>
              </a:buClr>
              <a:buSzPct val="80000"/>
              <a:defRPr/>
            </a:pPr>
            <a:r>
              <a:rPr lang="ru-RU" b="1" cap="all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rPr>
              <a:t>ОТДЕЛ РАССМОТРЕНИЯ ОБРАЩЕНИЙ</a:t>
            </a:r>
            <a:r>
              <a:rPr lang="ru-RU" b="1" cap="all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ea typeface="+mj-ea"/>
                <a:cs typeface="+mj-cs"/>
              </a:rPr>
              <a:t>, </a:t>
            </a:r>
          </a:p>
          <a:p>
            <a:pPr>
              <a:spcBef>
                <a:spcPts val="750"/>
              </a:spcBef>
              <a:buClr>
                <a:schemeClr val="accent1"/>
              </a:buClr>
              <a:buSzPct val="80000"/>
              <a:defRPr/>
            </a:pPr>
            <a:r>
              <a:rPr lang="ru-RU" sz="1500" b="1" cap="all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ea typeface="+mj-ea"/>
                <a:cs typeface="+mj-cs"/>
              </a:rPr>
              <a:t>ГЛАВНЫЙ </a:t>
            </a:r>
            <a:r>
              <a:rPr lang="ru-RU" sz="1500" b="1" cap="all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ea typeface="+mj-ea"/>
                <a:cs typeface="+mj-cs"/>
              </a:rPr>
              <a:t>СОВЕТНИК БОГДАНОВ </a:t>
            </a:r>
            <a:r>
              <a:rPr lang="ru-RU" sz="1500" b="1" cap="all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ea typeface="+mj-ea"/>
                <a:cs typeface="+mj-cs"/>
              </a:rPr>
              <a:t>и.в</a:t>
            </a:r>
            <a:r>
              <a:rPr lang="ru-RU" sz="1500" b="1" cap="all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ea typeface="+mj-ea"/>
                <a:cs typeface="+mj-cs"/>
              </a:rPr>
              <a:t>. </a:t>
            </a:r>
            <a:r>
              <a:rPr lang="ru-RU" sz="2200" b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rPr>
              <a:t>(495) 606-02-92</a:t>
            </a:r>
            <a:endParaRPr lang="ru-RU" sz="2200" b="1" cap="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755576" y="195486"/>
            <a:ext cx="7724775" cy="354806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НОРМАТИВНО-ПРАВОВАЯ БАЗА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2915816" y="1131590"/>
            <a:ext cx="5756672" cy="302493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68580" tIns="0" rIns="68580" bIns="0">
            <a:spAutoFit/>
          </a:bodyPr>
          <a:lstStyle/>
          <a:p>
            <a:pPr marL="1881188" indent="-1881188" algn="just">
              <a:lnSpc>
                <a:spcPct val="80000"/>
              </a:lnSpc>
              <a:defRPr/>
            </a:pPr>
            <a:endParaRPr lang="ru-RU" sz="16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270272" indent="-270272" algn="just">
              <a:lnSpc>
                <a:spcPct val="80000"/>
              </a:lnSpc>
              <a:spcBef>
                <a:spcPts val="450"/>
              </a:spcBef>
              <a:spcAft>
                <a:spcPts val="45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Федеральный закон 6 мая 2006 года № 59-ФЗ «О порядке рассмотрения обращений граждан Российской Федерации»;</a:t>
            </a:r>
          </a:p>
          <a:p>
            <a:pPr marL="270272" indent="-270272" algn="just">
              <a:lnSpc>
                <a:spcPct val="80000"/>
              </a:lnSpc>
              <a:spcBef>
                <a:spcPts val="450"/>
              </a:spcBef>
              <a:spcAft>
                <a:spcPts val="450"/>
              </a:spcAft>
              <a:buFont typeface="Wingdings" pitchFamily="2" charset="2"/>
              <a:buChar char="ü"/>
              <a:defRPr/>
            </a:pPr>
            <a:endParaRPr lang="ru-RU" sz="1600" b="1" dirty="0">
              <a:solidFill>
                <a:schemeClr val="accent4">
                  <a:lumMod val="50000"/>
                </a:schemeClr>
              </a:solidFill>
              <a:latin typeface="Arial Narrow" pitchFamily="34" charset="0"/>
            </a:endParaRPr>
          </a:p>
          <a:p>
            <a:pPr marL="270272" indent="-270272" algn="just">
              <a:lnSpc>
                <a:spcPct val="80000"/>
              </a:lnSpc>
              <a:spcBef>
                <a:spcPts val="450"/>
              </a:spcBef>
              <a:spcAft>
                <a:spcPts val="450"/>
              </a:spcAft>
              <a:buFont typeface="Wingdings" pitchFamily="2" charset="2"/>
              <a:buChar char="ü"/>
              <a:defRPr/>
            </a:pPr>
            <a:endParaRPr lang="ru-RU" sz="1600" b="1" dirty="0">
              <a:solidFill>
                <a:schemeClr val="accent4">
                  <a:lumMod val="50000"/>
                </a:schemeClr>
              </a:solidFill>
              <a:latin typeface="Arial Narrow" pitchFamily="34" charset="0"/>
            </a:endParaRPr>
          </a:p>
          <a:p>
            <a:pPr marL="270272" indent="-270272" algn="just">
              <a:lnSpc>
                <a:spcPct val="80000"/>
              </a:lnSpc>
              <a:spcBef>
                <a:spcPts val="450"/>
              </a:spcBef>
              <a:spcAft>
                <a:spcPts val="450"/>
              </a:spcAft>
              <a:buFont typeface="Wingdings" pitchFamily="2" charset="2"/>
              <a:buChar char="ü"/>
              <a:defRPr/>
            </a:pPr>
            <a:endParaRPr lang="ru-RU" sz="1600" b="1" dirty="0">
              <a:solidFill>
                <a:schemeClr val="accent4">
                  <a:lumMod val="50000"/>
                </a:schemeClr>
              </a:solidFill>
              <a:latin typeface="Arial Narrow" pitchFamily="34" charset="0"/>
            </a:endParaRPr>
          </a:p>
          <a:p>
            <a:pPr marL="270272" indent="-270272" algn="just">
              <a:lnSpc>
                <a:spcPct val="80000"/>
              </a:lnSpc>
              <a:spcBef>
                <a:spcPts val="450"/>
              </a:spcBef>
              <a:spcAft>
                <a:spcPts val="450"/>
              </a:spcAft>
              <a:buFont typeface="Wingdings" pitchFamily="2" charset="2"/>
              <a:buChar char="ü"/>
              <a:defRPr/>
            </a:pPr>
            <a:endParaRPr lang="ru-RU" sz="1600" b="1" dirty="0">
              <a:solidFill>
                <a:schemeClr val="accent4">
                  <a:lumMod val="50000"/>
                </a:schemeClr>
              </a:solidFill>
              <a:latin typeface="Arial Narrow" pitchFamily="34" charset="0"/>
            </a:endParaRPr>
          </a:p>
          <a:p>
            <a:pPr marL="270272" indent="-270272" algn="just">
              <a:lnSpc>
                <a:spcPct val="80000"/>
              </a:lnSpc>
              <a:spcBef>
                <a:spcPts val="450"/>
              </a:spcBef>
              <a:spcAft>
                <a:spcPts val="45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Федеральный закон от 12 июня 2002 года № 67-ФЗ «Об основных гарантиях избирательных прав и права на участие в референдуме граждан Российской Федерации»;</a:t>
            </a:r>
          </a:p>
          <a:p>
            <a:pPr algn="just">
              <a:lnSpc>
                <a:spcPct val="80000"/>
              </a:lnSpc>
              <a:spcBef>
                <a:spcPts val="450"/>
              </a:spcBef>
              <a:spcAft>
                <a:spcPts val="450"/>
              </a:spcAft>
              <a:buFont typeface="Wingdings" pitchFamily="2" charset="2"/>
              <a:buChar char="ü"/>
              <a:defRPr/>
            </a:pPr>
            <a:endParaRPr lang="ru-RU" sz="1600" b="1" dirty="0">
              <a:solidFill>
                <a:schemeClr val="accent4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6149" name="Picture 8" descr="https://www.bookvoed.ru/files/1836/37/99/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785" y="695325"/>
            <a:ext cx="1462088" cy="203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10" descr="http://www.knigisosklada.ru/images/books/1868/big/18686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859782"/>
            <a:ext cx="1456134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6"/>
            <a:ext cx="7724775" cy="367903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ОБРАЩЕНИЯ ГРАЖДАН. ФОРМЫ И ВИДЫ ОБРАЩЕНИЙ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251520" y="699542"/>
            <a:ext cx="8640960" cy="147732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68580" tIns="0" rIns="68580" bIns="0">
            <a:spAutoFit/>
          </a:bodyPr>
          <a:lstStyle/>
          <a:p>
            <a:pPr marL="1881188" indent="-1881188" algn="just">
              <a:lnSpc>
                <a:spcPct val="80000"/>
              </a:lnSpc>
              <a:defRPr/>
            </a:pPr>
            <a:endParaRPr lang="ru-RU" sz="1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881188" indent="-1881188" algn="just">
              <a:lnSpc>
                <a:spcPct val="80000"/>
              </a:lnSpc>
              <a:defRPr/>
            </a:pPr>
            <a:r>
              <a:rPr lang="ru-RU" sz="1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Обращение граждан 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– направленные в государственный орган, орган местного самоуправления или должностному лицу </a:t>
            </a:r>
            <a:r>
              <a:rPr lang="ru-RU" sz="1500" b="1" u="sng" dirty="0">
                <a:solidFill>
                  <a:schemeClr val="tx1"/>
                </a:solidFill>
                <a:latin typeface="Arial Narrow" pitchFamily="34" charset="0"/>
              </a:rPr>
              <a:t>в письменной форме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 или в </a:t>
            </a:r>
            <a:r>
              <a:rPr lang="ru-RU" sz="1500" b="1" u="sng" dirty="0">
                <a:solidFill>
                  <a:schemeClr val="tx1"/>
                </a:solidFill>
                <a:latin typeface="Arial Narrow" pitchFamily="34" charset="0"/>
              </a:rPr>
              <a:t>форме электронного документа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500" b="1" i="1" dirty="0">
                <a:solidFill>
                  <a:srgbClr val="C00000"/>
                </a:solidFill>
                <a:latin typeface="Arial Narrow" pitchFamily="34" charset="0"/>
              </a:rPr>
              <a:t>предложение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ru-RU" sz="1500" b="1" i="1" dirty="0">
                <a:solidFill>
                  <a:srgbClr val="C00000"/>
                </a:solidFill>
                <a:latin typeface="Arial Narrow" pitchFamily="34" charset="0"/>
              </a:rPr>
              <a:t>заявление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 или </a:t>
            </a:r>
            <a:r>
              <a:rPr lang="ru-RU" sz="1500" b="1" i="1" dirty="0">
                <a:solidFill>
                  <a:srgbClr val="C00000"/>
                </a:solidFill>
                <a:latin typeface="Arial Narrow" pitchFamily="34" charset="0"/>
              </a:rPr>
              <a:t>жалоба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, а также </a:t>
            </a:r>
            <a:r>
              <a:rPr lang="ru-RU" sz="1500" b="1" u="sng" dirty="0">
                <a:solidFill>
                  <a:schemeClr val="tx1"/>
                </a:solidFill>
                <a:latin typeface="Arial Narrow" pitchFamily="34" charset="0"/>
              </a:rPr>
              <a:t>устное обращение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 гражданина в государственный орган, орган местного самоуправления </a:t>
            </a:r>
          </a:p>
          <a:p>
            <a:pPr marL="2019300" indent="-2019300" algn="just">
              <a:lnSpc>
                <a:spcPct val="80000"/>
              </a:lnSpc>
              <a:defRPr/>
            </a:pPr>
            <a:endParaRPr lang="ru-RU" sz="1500" b="1" dirty="0">
              <a:solidFill>
                <a:schemeClr val="tx1"/>
              </a:solidFill>
              <a:latin typeface="Arial Narrow" pitchFamily="34" charset="0"/>
            </a:endParaRPr>
          </a:p>
          <a:p>
            <a:pPr algn="r">
              <a:lnSpc>
                <a:spcPct val="80000"/>
              </a:lnSpc>
              <a:defRPr/>
            </a:pPr>
            <a:r>
              <a:rPr lang="ru-RU" sz="1500" b="1" i="1" dirty="0">
                <a:solidFill>
                  <a:srgbClr val="0070C0"/>
                </a:solidFill>
                <a:latin typeface="Arial Narrow" pitchFamily="34" charset="0"/>
              </a:rPr>
              <a:t>(п.1 ст. 4 Федерального закона № 59-ФЗ </a:t>
            </a:r>
          </a:p>
          <a:p>
            <a:pPr algn="r">
              <a:lnSpc>
                <a:spcPct val="80000"/>
              </a:lnSpc>
              <a:defRPr/>
            </a:pPr>
            <a:r>
              <a:rPr lang="ru-RU" sz="1500" b="1" i="1" dirty="0">
                <a:solidFill>
                  <a:srgbClr val="0070C0"/>
                </a:solidFill>
                <a:latin typeface="Arial Narrow" pitchFamily="34" charset="0"/>
              </a:rPr>
              <a:t>«О порядке рассмотрения обращений граждан Российской Федерации»)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899592" y="2427734"/>
            <a:ext cx="7242572" cy="110799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8580" tIns="0" rIns="68580" bIns="0">
            <a:spAutoFit/>
          </a:bodyPr>
          <a:lstStyle/>
          <a:p>
            <a:pPr marL="1881188" indent="-1881188" algn="just">
              <a:lnSpc>
                <a:spcPct val="80000"/>
              </a:lnSpc>
              <a:defRPr/>
            </a:pPr>
            <a:endParaRPr lang="ru-RU" sz="1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881188" indent="-1881188" algn="just">
              <a:lnSpc>
                <a:spcPct val="80000"/>
              </a:lnSpc>
              <a:defRPr/>
            </a:pPr>
            <a:r>
              <a:rPr lang="ru-RU" sz="1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Формы обращения граждан:</a:t>
            </a:r>
          </a:p>
          <a:p>
            <a:pPr marL="333375" indent="-201216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в письменной форме;</a:t>
            </a:r>
          </a:p>
          <a:p>
            <a:pPr marL="333375" indent="-201216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в форме электронного документа;</a:t>
            </a:r>
          </a:p>
          <a:p>
            <a:pPr marL="333375" indent="-201216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устное обращение гражданина </a:t>
            </a:r>
            <a:r>
              <a:rPr lang="ru-RU" sz="1500" b="1" i="1" dirty="0">
                <a:solidFill>
                  <a:schemeClr val="tx1"/>
                </a:solidFill>
                <a:latin typeface="Arial Narrow" pitchFamily="34" charset="0"/>
              </a:rPr>
              <a:t>(при личном общении, например на личном приеме).</a:t>
            </a:r>
          </a:p>
          <a:p>
            <a:pPr marL="333375" indent="-201216" algn="just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ru-RU" sz="15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2411760" y="3795886"/>
            <a:ext cx="4536504" cy="110799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68580" tIns="0" rIns="68580" bIns="0">
            <a:spAutoFit/>
          </a:bodyPr>
          <a:lstStyle/>
          <a:p>
            <a:pPr marL="1881188" indent="-1881188" algn="just">
              <a:lnSpc>
                <a:spcPct val="80000"/>
              </a:lnSpc>
              <a:defRPr/>
            </a:pPr>
            <a:endParaRPr lang="ru-RU" sz="1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881188" indent="-1881188" algn="just">
              <a:lnSpc>
                <a:spcPct val="80000"/>
              </a:lnSpc>
              <a:defRPr/>
            </a:pPr>
            <a:r>
              <a:rPr lang="ru-RU" sz="1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Виды обращений граждан:</a:t>
            </a:r>
          </a:p>
          <a:p>
            <a:pPr marL="333375" indent="-201216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предложение;</a:t>
            </a:r>
          </a:p>
          <a:p>
            <a:pPr marL="333375" indent="-201216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заявление;</a:t>
            </a:r>
          </a:p>
          <a:p>
            <a:pPr marL="333375" indent="-201216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жалоба.</a:t>
            </a:r>
          </a:p>
          <a:p>
            <a:pPr marL="333375" indent="-201216" algn="just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ru-RU" sz="15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755576" y="123478"/>
            <a:ext cx="7724775" cy="411956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ВИДЫ ОБРАЩЕНИЙ ГРАЖДАН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314325" y="627534"/>
            <a:ext cx="8543925" cy="129266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8580" tIns="0" rIns="68580" bIns="0">
            <a:spAutoFit/>
          </a:bodyPr>
          <a:lstStyle/>
          <a:p>
            <a:pPr marL="1881188" indent="-1881188" algn="just">
              <a:lnSpc>
                <a:spcPct val="80000"/>
              </a:lnSpc>
              <a:defRPr/>
            </a:pPr>
            <a:endParaRPr lang="ru-RU" sz="15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547813" indent="-1547813" algn="just">
              <a:lnSpc>
                <a:spcPct val="80000"/>
              </a:lnSpc>
              <a:defRPr/>
            </a:pPr>
            <a:r>
              <a:rPr lang="ru-RU" sz="1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ПРЕДЛОЖЕНИЕ 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– </a:t>
            </a:r>
            <a:r>
              <a:rPr lang="ru-RU" sz="1500" b="1" i="1" u="sng" dirty="0">
                <a:solidFill>
                  <a:schemeClr val="tx1"/>
                </a:solidFill>
                <a:latin typeface="Arial Narrow" pitchFamily="34" charset="0"/>
              </a:rPr>
              <a:t>рекомендация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 гражданина </a:t>
            </a:r>
            <a:r>
              <a:rPr lang="ru-RU" sz="1500" b="1" i="1" u="sng" dirty="0">
                <a:solidFill>
                  <a:schemeClr val="tx1"/>
                </a:solidFill>
                <a:latin typeface="Arial Narrow" pitchFamily="34" charset="0"/>
              </a:rPr>
              <a:t>по совершенствованию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 законов и иных нормативных правовых актов, деятельности государственных органов и органов местного самоуправления, развитию общественных отношений, </a:t>
            </a:r>
            <a:r>
              <a:rPr lang="ru-RU" sz="1500" b="1" i="1" u="sng" dirty="0">
                <a:solidFill>
                  <a:schemeClr val="tx1"/>
                </a:solidFill>
                <a:latin typeface="Arial Narrow" pitchFamily="34" charset="0"/>
              </a:rPr>
              <a:t>улучшению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 социально-экономической и иных сфер деятельности государства и общества</a:t>
            </a:r>
          </a:p>
          <a:p>
            <a:pPr marL="2019300" indent="-2019300" algn="just">
              <a:lnSpc>
                <a:spcPct val="80000"/>
              </a:lnSpc>
              <a:defRPr/>
            </a:pPr>
            <a:endParaRPr lang="ru-RU" sz="1500" b="1" dirty="0">
              <a:solidFill>
                <a:schemeClr val="tx1"/>
              </a:solidFill>
              <a:latin typeface="Arial Narrow" pitchFamily="34" charset="0"/>
            </a:endParaRPr>
          </a:p>
          <a:p>
            <a:pPr algn="r">
              <a:lnSpc>
                <a:spcPct val="80000"/>
              </a:lnSpc>
              <a:defRPr/>
            </a:pPr>
            <a:r>
              <a:rPr lang="ru-RU" sz="1500" b="1" i="1" dirty="0">
                <a:solidFill>
                  <a:srgbClr val="0070C0"/>
                </a:solidFill>
                <a:latin typeface="Arial Narrow" pitchFamily="34" charset="0"/>
              </a:rPr>
              <a:t>(п. 2 ст. 4 Федерального закона № 59-ФЗ)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309563" y="2025327"/>
            <a:ext cx="8543925" cy="147732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8580" tIns="0" rIns="68580" bIns="0">
            <a:spAutoFit/>
          </a:bodyPr>
          <a:lstStyle/>
          <a:p>
            <a:pPr marL="1881188" indent="-1881188" algn="just">
              <a:lnSpc>
                <a:spcPct val="80000"/>
              </a:lnSpc>
              <a:defRPr/>
            </a:pPr>
            <a:endParaRPr lang="ru-RU" sz="15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547813" indent="-1547813" algn="just">
              <a:lnSpc>
                <a:spcPct val="80000"/>
              </a:lnSpc>
              <a:defRPr/>
            </a:pPr>
            <a:r>
              <a:rPr lang="ru-RU" sz="1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ЗАЯВЛЕНИЕ 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– </a:t>
            </a:r>
            <a:r>
              <a:rPr lang="ru-RU" sz="1500" b="1" i="1" u="sng" dirty="0">
                <a:solidFill>
                  <a:schemeClr val="tx1"/>
                </a:solidFill>
                <a:latin typeface="Arial Narrow" pitchFamily="34" charset="0"/>
              </a:rPr>
              <a:t>просьба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 гражданина </a:t>
            </a:r>
            <a:r>
              <a:rPr lang="ru-RU" sz="1500" b="1" i="1" u="sng" dirty="0">
                <a:solidFill>
                  <a:schemeClr val="tx1"/>
                </a:solidFill>
                <a:latin typeface="Arial Narrow" pitchFamily="34" charset="0"/>
              </a:rPr>
              <a:t>о содействии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 в реализации его конституционных прав и свобод или конституционных прав и свобод других лиц, либо </a:t>
            </a:r>
            <a:r>
              <a:rPr lang="ru-RU" sz="1500" b="1" i="1" u="sng" dirty="0">
                <a:solidFill>
                  <a:schemeClr val="tx1"/>
                </a:solidFill>
                <a:latin typeface="Arial Narrow" pitchFamily="34" charset="0"/>
              </a:rPr>
              <a:t>сообщение о нарушении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 законов и иных нормативных правовых актов, </a:t>
            </a:r>
            <a:r>
              <a:rPr lang="ru-RU" sz="1500" b="1" i="1" u="sng" dirty="0">
                <a:solidFill>
                  <a:schemeClr val="tx1"/>
                </a:solidFill>
                <a:latin typeface="Arial Narrow" pitchFamily="34" charset="0"/>
              </a:rPr>
              <a:t>недостатках в работе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 государственных органов, органов местного самоуправления и должностных лиц, </a:t>
            </a:r>
            <a:r>
              <a:rPr lang="ru-RU" sz="1500" b="1" i="1" u="sng" dirty="0">
                <a:solidFill>
                  <a:schemeClr val="tx1"/>
                </a:solidFill>
                <a:latin typeface="Arial Narrow" pitchFamily="34" charset="0"/>
              </a:rPr>
              <a:t>либо критика 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деятельности указанных органов и должностных лиц</a:t>
            </a:r>
          </a:p>
          <a:p>
            <a:pPr marL="1547813" indent="-1547813" algn="just">
              <a:lnSpc>
                <a:spcPct val="80000"/>
              </a:lnSpc>
              <a:defRPr/>
            </a:pPr>
            <a:endParaRPr lang="ru-RU" sz="1500" b="1" dirty="0">
              <a:solidFill>
                <a:schemeClr val="tx1"/>
              </a:solidFill>
              <a:latin typeface="Arial Narrow" pitchFamily="34" charset="0"/>
            </a:endParaRPr>
          </a:p>
          <a:p>
            <a:pPr algn="r">
              <a:lnSpc>
                <a:spcPct val="80000"/>
              </a:lnSpc>
              <a:defRPr/>
            </a:pPr>
            <a:r>
              <a:rPr lang="ru-RU" sz="1500" b="1" i="1" dirty="0">
                <a:solidFill>
                  <a:srgbClr val="0070C0"/>
                </a:solidFill>
                <a:latin typeface="Arial Narrow" pitchFamily="34" charset="0"/>
              </a:rPr>
              <a:t>(п. 3 ст. 4 Федерального закона № 59-ФЗ)</a:t>
            </a:r>
          </a:p>
        </p:txBody>
      </p:sp>
      <p:sp>
        <p:nvSpPr>
          <p:cNvPr id="10" name="TextBox 9"/>
          <p:cNvSpPr txBox="1"/>
          <p:nvPr/>
        </p:nvSpPr>
        <p:spPr bwMode="auto">
          <a:xfrm>
            <a:off x="310754" y="3651870"/>
            <a:ext cx="8543925" cy="92333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8580" tIns="0" rIns="68580" bIns="0">
            <a:spAutoFit/>
          </a:bodyPr>
          <a:lstStyle/>
          <a:p>
            <a:pPr marL="1881188" indent="-1881188" algn="just">
              <a:lnSpc>
                <a:spcPct val="80000"/>
              </a:lnSpc>
              <a:defRPr/>
            </a:pPr>
            <a:endParaRPr lang="ru-RU" sz="15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547813" indent="-1547813" algn="just">
              <a:lnSpc>
                <a:spcPct val="80000"/>
              </a:lnSpc>
              <a:defRPr/>
            </a:pPr>
            <a:r>
              <a:rPr lang="ru-RU" sz="1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ЖАЛОБА 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– </a:t>
            </a:r>
            <a:r>
              <a:rPr lang="ru-RU" sz="1500" b="1" i="1" u="sng" dirty="0">
                <a:solidFill>
                  <a:schemeClr val="tx1"/>
                </a:solidFill>
                <a:latin typeface="Arial Narrow" pitchFamily="34" charset="0"/>
              </a:rPr>
              <a:t>просьба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 гражданина </a:t>
            </a:r>
            <a:r>
              <a:rPr lang="ru-RU" sz="1500" b="1" i="1" u="sng" dirty="0">
                <a:solidFill>
                  <a:schemeClr val="tx1"/>
                </a:solidFill>
                <a:latin typeface="Arial Narrow" pitchFamily="34" charset="0"/>
              </a:rPr>
              <a:t>о восстановлении или защите</a:t>
            </a:r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 его нарушенных прав, свобод или законных интересов либо прав, свобод или законных интересов других лиц (п.4 ст. 4 Федерального закона)</a:t>
            </a:r>
          </a:p>
          <a:p>
            <a:pPr algn="r">
              <a:lnSpc>
                <a:spcPct val="80000"/>
              </a:lnSpc>
              <a:defRPr/>
            </a:pPr>
            <a:r>
              <a:rPr lang="ru-RU" sz="1500" b="1" i="1" dirty="0">
                <a:solidFill>
                  <a:srgbClr val="0070C0"/>
                </a:solidFill>
                <a:latin typeface="Arial Narrow" pitchFamily="34" charset="0"/>
              </a:rPr>
              <a:t>(п. 4 ст. 4 Федерального закона № 59-ФЗ)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6"/>
            <a:ext cx="7724775" cy="40481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ПОРЯДОК РАССМОТРЕНИЯ ОБРАЩЕНИЙ ГРАЖДАН 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2059782" y="699542"/>
            <a:ext cx="5616179" cy="8863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  <a:effectLst/>
        </p:spPr>
        <p:txBody>
          <a:bodyPr tIns="0" bIns="0">
            <a:spAutoFit/>
          </a:bodyPr>
          <a:lstStyle/>
          <a:p>
            <a:pPr algn="ctr">
              <a:lnSpc>
                <a:spcPct val="80000"/>
              </a:lnSpc>
              <a:defRPr/>
            </a:pP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ОБРАЩЕНИЯ </a:t>
            </a:r>
          </a:p>
          <a:p>
            <a:pPr algn="ctr">
              <a:lnSpc>
                <a:spcPct val="80000"/>
              </a:lnSpc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(жалобы, предложения, заявления)</a:t>
            </a:r>
          </a:p>
          <a:p>
            <a:pPr algn="ctr">
              <a:lnSpc>
                <a:spcPct val="80000"/>
              </a:lnSpc>
              <a:defRPr/>
            </a:pP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5165113" y="2067694"/>
            <a:ext cx="3649085" cy="102592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0" bIns="0">
            <a:spAutoFit/>
          </a:bodyPr>
          <a:lstStyle/>
          <a:p>
            <a:pPr algn="ctr">
              <a:lnSpc>
                <a:spcPts val="1575"/>
              </a:lnSpc>
              <a:defRPr/>
            </a:pPr>
            <a:endParaRPr lang="ru-RU" b="1" dirty="0">
              <a:latin typeface="Arial Narrow" pitchFamily="34" charset="0"/>
            </a:endParaRPr>
          </a:p>
          <a:p>
            <a:pPr algn="ctr">
              <a:lnSpc>
                <a:spcPts val="1575"/>
              </a:lnSpc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Обращения, </a:t>
            </a:r>
          </a:p>
          <a:p>
            <a:pPr algn="ctr">
              <a:lnSpc>
                <a:spcPts val="1575"/>
              </a:lnSpc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относящиеся к компетенции избирательных комиссий</a:t>
            </a:r>
          </a:p>
          <a:p>
            <a:pPr algn="ctr">
              <a:lnSpc>
                <a:spcPts val="1575"/>
              </a:lnSpc>
              <a:defRPr/>
            </a:pPr>
            <a:r>
              <a:rPr lang="ru-RU" b="1" dirty="0">
                <a:latin typeface="Arial Narrow" pitchFamily="34" charset="0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320279" y="2080276"/>
            <a:ext cx="4284889" cy="1025922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tIns="0" bIns="0">
            <a:spAutoFit/>
          </a:bodyPr>
          <a:lstStyle/>
          <a:p>
            <a:pPr algn="ctr">
              <a:lnSpc>
                <a:spcPts val="1575"/>
              </a:lnSpc>
              <a:defRPr/>
            </a:pPr>
            <a:endParaRPr lang="ru-RU" b="1" dirty="0">
              <a:latin typeface="Arial Narrow" pitchFamily="34" charset="0"/>
            </a:endParaRPr>
          </a:p>
          <a:p>
            <a:pPr algn="ctr">
              <a:lnSpc>
                <a:spcPts val="1575"/>
              </a:lnSpc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Обращения, </a:t>
            </a:r>
          </a:p>
          <a:p>
            <a:pPr algn="ctr">
              <a:lnSpc>
                <a:spcPts val="1575"/>
              </a:lnSpc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не относящиеся к компетенции избирательных комиссий</a:t>
            </a:r>
          </a:p>
          <a:p>
            <a:pPr algn="r">
              <a:lnSpc>
                <a:spcPts val="1575"/>
              </a:lnSpc>
              <a:defRPr/>
            </a:pPr>
            <a:r>
              <a:rPr lang="ru-RU" b="1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Narrow" pitchFamily="34" charset="0"/>
              </a:rPr>
              <a:t>(</a:t>
            </a:r>
            <a:r>
              <a:rPr lang="ru-RU" b="1" i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 Narrow" pitchFamily="34" charset="0"/>
              </a:rPr>
              <a:t>п.3 ст.8 4 Федерального закона № 59-ФЗ)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 bwMode="auto">
          <a:xfrm>
            <a:off x="2546748" y="1803251"/>
            <a:ext cx="4417219" cy="0"/>
          </a:xfrm>
          <a:prstGeom prst="line">
            <a:avLst/>
          </a:prstGeom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 bwMode="auto">
          <a:xfrm flipH="1">
            <a:off x="2555776" y="1809204"/>
            <a:ext cx="7144" cy="258490"/>
          </a:xfrm>
          <a:prstGeom prst="straightConnector1">
            <a:avLst/>
          </a:prstGeom>
          <a:ln w="28575">
            <a:solidFill>
              <a:schemeClr val="accent6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 bwMode="auto">
          <a:xfrm>
            <a:off x="6948264" y="1804442"/>
            <a:ext cx="0" cy="263252"/>
          </a:xfrm>
          <a:prstGeom prst="straightConnector1">
            <a:avLst/>
          </a:prstGeom>
          <a:ln w="28575">
            <a:solidFill>
              <a:schemeClr val="accent6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8" idx="2"/>
          </p:cNvCxnSpPr>
          <p:nvPr/>
        </p:nvCxnSpPr>
        <p:spPr bwMode="auto">
          <a:xfrm flipH="1">
            <a:off x="4860032" y="1585939"/>
            <a:ext cx="7840" cy="193723"/>
          </a:xfrm>
          <a:prstGeom prst="straightConnector1">
            <a:avLst/>
          </a:prstGeom>
          <a:ln w="28575">
            <a:solidFill>
              <a:schemeClr val="accent6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 bwMode="auto">
          <a:xfrm>
            <a:off x="539552" y="3219822"/>
            <a:ext cx="7992888" cy="102592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tIns="0" bIns="0">
            <a:spAutoFit/>
          </a:bodyPr>
          <a:lstStyle/>
          <a:p>
            <a:pPr algn="ctr">
              <a:lnSpc>
                <a:spcPts val="1600"/>
              </a:lnSpc>
              <a:defRPr/>
            </a:pPr>
            <a:endParaRPr lang="ru-RU" b="1" dirty="0" smtClean="0">
              <a:latin typeface="Arial Narrow" pitchFamily="34" charset="0"/>
            </a:endParaRPr>
          </a:p>
          <a:p>
            <a:pPr algn="ctr">
              <a:lnSpc>
                <a:spcPts val="1600"/>
              </a:lnSpc>
              <a:defRPr/>
            </a:pPr>
            <a:r>
              <a:rPr lang="ru-RU" b="1" dirty="0" smtClean="0">
                <a:latin typeface="Arial Narrow" pitchFamily="34" charset="0"/>
              </a:rPr>
              <a:t>Письменное </a:t>
            </a:r>
            <a:r>
              <a:rPr lang="ru-RU" b="1" dirty="0">
                <a:latin typeface="Arial Narrow" pitchFamily="34" charset="0"/>
              </a:rPr>
              <a:t>обращение подлежит обязательной регистрации в течение </a:t>
            </a:r>
            <a:r>
              <a:rPr lang="ru-RU" b="1" dirty="0" smtClean="0">
                <a:solidFill>
                  <a:srgbClr val="B004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3 </a:t>
            </a:r>
            <a:r>
              <a:rPr lang="ru-RU" b="1" dirty="0">
                <a:solidFill>
                  <a:srgbClr val="B004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дней </a:t>
            </a:r>
            <a:r>
              <a:rPr lang="ru-RU" b="1" dirty="0">
                <a:latin typeface="Arial Narrow" pitchFamily="34" charset="0"/>
              </a:rPr>
              <a:t>с момента </a:t>
            </a:r>
            <a:r>
              <a:rPr lang="ru-RU" b="1" dirty="0" smtClean="0">
                <a:latin typeface="Arial Narrow" pitchFamily="34" charset="0"/>
              </a:rPr>
              <a:t>поступления</a:t>
            </a:r>
          </a:p>
          <a:p>
            <a:pPr algn="ctr">
              <a:lnSpc>
                <a:spcPts val="1600"/>
              </a:lnSpc>
              <a:defRPr/>
            </a:pPr>
            <a:endParaRPr lang="ru-RU" b="1" dirty="0">
              <a:latin typeface="Arial Narrow" pitchFamily="34" charset="0"/>
            </a:endParaRPr>
          </a:p>
          <a:p>
            <a:pPr algn="r">
              <a:lnSpc>
                <a:spcPts val="1600"/>
              </a:lnSpc>
              <a:defRPr/>
            </a:pPr>
            <a:r>
              <a:rPr lang="ru-RU" b="1" i="1" dirty="0">
                <a:solidFill>
                  <a:srgbClr val="0070C0"/>
                </a:solidFill>
                <a:latin typeface="Arial Narrow" pitchFamily="34" charset="0"/>
              </a:rPr>
              <a:t>(ч. 2 ст. 8 Федерального закона № 59-ФЗ)</a:t>
            </a:r>
          </a:p>
        </p:txBody>
      </p:sp>
      <p:sp>
        <p:nvSpPr>
          <p:cNvPr id="22" name="TextBox 21"/>
          <p:cNvSpPr txBox="1"/>
          <p:nvPr/>
        </p:nvSpPr>
        <p:spPr bwMode="auto">
          <a:xfrm>
            <a:off x="35496" y="4515966"/>
            <a:ext cx="7056784" cy="50013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>
              <a:defRPr/>
            </a:pPr>
            <a:r>
              <a:rPr lang="ru-RU" sz="1400" b="1" dirty="0">
                <a:solidFill>
                  <a:srgbClr val="FF0000"/>
                </a:solidFill>
                <a:latin typeface="Arial Narrow" pitchFamily="34" charset="0"/>
              </a:rPr>
              <a:t>* </a:t>
            </a:r>
            <a:r>
              <a:rPr lang="ru-RU" sz="1400" b="1" dirty="0">
                <a:solidFill>
                  <a:srgbClr val="FFFF00"/>
                </a:solidFill>
                <a:latin typeface="Arial Narrow" pitchFamily="34" charset="0"/>
              </a:rPr>
              <a:t> все действия по обращениям осуществляются с обязательным уведомлением заявителя </a:t>
            </a:r>
          </a:p>
          <a:p>
            <a:pPr marL="201216" algn="just">
              <a:defRPr/>
            </a:pPr>
            <a:r>
              <a:rPr lang="ru-RU" sz="1400" b="1" dirty="0">
                <a:solidFill>
                  <a:srgbClr val="FFFF00"/>
                </a:solidFill>
                <a:latin typeface="Arial Narrow" pitchFamily="34" charset="0"/>
              </a:rPr>
              <a:t>(кроме рассмотрения по существу, а также после уведомления о прекращении переписки)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0" y="45269"/>
            <a:ext cx="9036496" cy="726281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СРОКИ РАССМОТРЕНИЯ ОБРАЩЕНИЙ, ОТНОСЯЩИХСЯ К КОМПЕТЕНЦИИ ИЗБИРАТЕЛЬНЫХ КОМИССИЙ 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323528" y="771551"/>
            <a:ext cx="7704856" cy="3816422"/>
            <a:chOff x="2439460" y="1064717"/>
            <a:chExt cx="2170814" cy="2391519"/>
          </a:xfrm>
        </p:grpSpPr>
        <p:cxnSp>
          <p:nvCxnSpPr>
            <p:cNvPr id="18" name="Прямая со стрелкой 17"/>
            <p:cNvCxnSpPr/>
            <p:nvPr/>
          </p:nvCxnSpPr>
          <p:spPr bwMode="auto">
            <a:xfrm flipH="1">
              <a:off x="3985022" y="1216818"/>
              <a:ext cx="0" cy="15716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 bwMode="auto">
            <a:xfrm flipH="1">
              <a:off x="2972992" y="1216819"/>
              <a:ext cx="1190" cy="172641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 bwMode="auto">
            <a:xfrm>
              <a:off x="2439460" y="1064717"/>
              <a:ext cx="2170814" cy="152684"/>
            </a:xfrm>
            <a:prstGeom prst="rect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lIns="68580" tIns="0" rIns="68580" bIns="0">
              <a:spAutoFit/>
            </a:bodyPr>
            <a:lstStyle/>
            <a:p>
              <a:pPr algn="ctr">
                <a:lnSpc>
                  <a:spcPts val="400"/>
                </a:lnSpc>
                <a:defRPr/>
              </a:pPr>
              <a:endParaRPr lang="ru-RU" sz="800" b="1" dirty="0" smtClean="0">
                <a:latin typeface="Arial Narrow" pitchFamily="34" charset="0"/>
              </a:endParaRPr>
            </a:p>
            <a:p>
              <a:pPr algn="ctr">
                <a:lnSpc>
                  <a:spcPts val="1500"/>
                </a:lnSpc>
                <a:defRPr/>
              </a:pPr>
              <a:r>
                <a:rPr lang="ru-RU" sz="1600" b="1" dirty="0" smtClean="0">
                  <a:latin typeface="Arial Narrow" pitchFamily="34" charset="0"/>
                </a:rPr>
                <a:t>Обращения</a:t>
              </a:r>
              <a:r>
                <a:rPr lang="ru-RU" sz="1600" b="1" dirty="0">
                  <a:latin typeface="Arial Narrow" pitchFamily="34" charset="0"/>
                </a:rPr>
                <a:t>, относящиеся к компетенции избирательных </a:t>
              </a:r>
              <a:r>
                <a:rPr lang="ru-RU" sz="1600" b="1" dirty="0" smtClean="0">
                  <a:latin typeface="Arial Narrow" pitchFamily="34" charset="0"/>
                </a:rPr>
                <a:t>комиссий </a:t>
              </a:r>
              <a:endParaRPr lang="ru-RU" sz="1600" b="1" dirty="0">
                <a:latin typeface="Arial Narrow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2480036" y="1386647"/>
              <a:ext cx="858440" cy="25679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>
              <a:spAutoFit/>
            </a:bodyPr>
            <a:lstStyle/>
            <a:p>
              <a:pPr algn="ctr">
                <a:lnSpc>
                  <a:spcPts val="1500"/>
                </a:lnSpc>
                <a:defRPr/>
              </a:pPr>
              <a:r>
                <a:rPr lang="ru-RU" sz="1600" b="1" i="1" dirty="0">
                  <a:latin typeface="Arial Narrow" pitchFamily="34" charset="0"/>
                </a:rPr>
                <a:t>в течение </a:t>
              </a:r>
              <a:r>
                <a:rPr lang="ru-RU" sz="1600" b="1" i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30 </a:t>
              </a:r>
              <a:r>
                <a:rPr lang="ru-RU" sz="16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дней</a:t>
              </a:r>
            </a:p>
            <a:p>
              <a:pPr algn="ctr">
                <a:lnSpc>
                  <a:spcPts val="1500"/>
                </a:lnSpc>
                <a:defRPr/>
              </a:pPr>
              <a:r>
                <a:rPr lang="ru-RU" sz="1600" b="1" dirty="0">
                  <a:latin typeface="Arial Narrow" pitchFamily="34" charset="0"/>
                </a:rPr>
                <a:t>рассматриваются по существу</a:t>
              </a:r>
            </a:p>
          </p:txBody>
        </p:sp>
        <p:sp>
          <p:nvSpPr>
            <p:cNvPr id="22" name="TextBox 21"/>
            <p:cNvSpPr txBox="1"/>
            <p:nvPr/>
          </p:nvSpPr>
          <p:spPr bwMode="auto">
            <a:xfrm>
              <a:off x="3392995" y="1378744"/>
              <a:ext cx="1196991" cy="513588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68580" tIns="0" rIns="68580" bIns="0">
              <a:spAutoFit/>
            </a:bodyPr>
            <a:lstStyle/>
            <a:p>
              <a:pPr algn="ctr">
                <a:lnSpc>
                  <a:spcPts val="1500"/>
                </a:lnSpc>
                <a:defRPr/>
              </a:pPr>
              <a:r>
                <a:rPr lang="ru-RU" sz="1600" b="1" i="1" dirty="0">
                  <a:latin typeface="Arial Narrow" pitchFamily="34" charset="0"/>
                </a:rPr>
                <a:t>в течение </a:t>
              </a:r>
              <a:r>
                <a:rPr lang="ru-RU" sz="1600" b="1" i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7 </a:t>
              </a:r>
              <a:r>
                <a:rPr lang="ru-RU" sz="16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дней</a:t>
              </a:r>
            </a:p>
            <a:p>
              <a:pPr algn="ctr">
                <a:lnSpc>
                  <a:spcPts val="1500"/>
                </a:lnSpc>
                <a:defRPr/>
              </a:pPr>
              <a:r>
                <a:rPr lang="ru-RU" sz="1600" b="1" dirty="0">
                  <a:latin typeface="Arial Narrow" pitchFamily="34" charset="0"/>
                </a:rPr>
                <a:t>направляются  в нижестоящую избирательную комиссию с поручением руководства о рассмотрении </a:t>
              </a:r>
            </a:p>
          </p:txBody>
        </p:sp>
        <p:sp>
          <p:nvSpPr>
            <p:cNvPr id="23" name="TextBox 22"/>
            <p:cNvSpPr txBox="1"/>
            <p:nvPr/>
          </p:nvSpPr>
          <p:spPr bwMode="auto">
            <a:xfrm>
              <a:off x="2439460" y="2030509"/>
              <a:ext cx="2160240" cy="256794"/>
            </a:xfrm>
            <a:prstGeom prst="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68580" tIns="0" rIns="68580" bIns="0">
              <a:spAutoFit/>
            </a:bodyPr>
            <a:lstStyle/>
            <a:p>
              <a:pPr algn="ctr">
                <a:lnSpc>
                  <a:spcPts val="1500"/>
                </a:lnSpc>
                <a:defRPr/>
              </a:pPr>
              <a:r>
                <a:rPr lang="ru-RU" sz="1600" b="1" dirty="0">
                  <a:latin typeface="Arial Narrow" pitchFamily="34" charset="0"/>
                </a:rPr>
                <a:t>В период избирательной кампании, кампании референдума </a:t>
              </a:r>
            </a:p>
            <a:p>
              <a:pPr algn="r">
                <a:lnSpc>
                  <a:spcPts val="1500"/>
                </a:lnSpc>
                <a:defRPr/>
              </a:pPr>
              <a:r>
                <a:rPr lang="ru-RU" sz="1600" b="1" i="1" dirty="0">
                  <a:solidFill>
                    <a:srgbClr val="FFFF00"/>
                  </a:solidFill>
                  <a:latin typeface="Arial Narrow" pitchFamily="34" charset="0"/>
                </a:rPr>
                <a:t>(п.4, 5 ст.20, п.4 ст. 78 Федерального закона </a:t>
              </a:r>
              <a:r>
                <a:rPr lang="ru-RU" sz="1600" b="1" i="1" dirty="0" smtClean="0">
                  <a:solidFill>
                    <a:srgbClr val="FFFF00"/>
                  </a:solidFill>
                  <a:latin typeface="Arial Narrow" pitchFamily="34" charset="0"/>
                </a:rPr>
                <a:t>№ 67-ФЗ</a:t>
              </a:r>
              <a:r>
                <a:rPr lang="ru-RU" sz="1600" b="1" i="1" dirty="0">
                  <a:solidFill>
                    <a:srgbClr val="FFFF00"/>
                  </a:solidFill>
                  <a:latin typeface="Arial Narrow" pitchFamily="34" charset="0"/>
                </a:rPr>
                <a:t>)</a:t>
              </a:r>
            </a:p>
          </p:txBody>
        </p:sp>
        <p:sp>
          <p:nvSpPr>
            <p:cNvPr id="24" name="TextBox 23"/>
            <p:cNvSpPr txBox="1"/>
            <p:nvPr/>
          </p:nvSpPr>
          <p:spPr bwMode="auto">
            <a:xfrm>
              <a:off x="2439460" y="2406096"/>
              <a:ext cx="2159794" cy="385191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68580" tIns="0" rIns="68580" bIns="0">
              <a:spAutoFit/>
            </a:bodyPr>
            <a:lstStyle/>
            <a:p>
              <a:pPr algn="ctr">
                <a:lnSpc>
                  <a:spcPts val="1500"/>
                </a:lnSpc>
                <a:defRPr/>
              </a:pPr>
              <a:r>
                <a:rPr lang="ru-RU" sz="1600" b="1" i="1" dirty="0" smtClean="0">
                  <a:latin typeface="Arial Narrow" pitchFamily="34" charset="0"/>
                </a:rPr>
                <a:t>в </a:t>
              </a:r>
              <a:r>
                <a:rPr lang="ru-RU" sz="16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5-дневный срок</a:t>
              </a:r>
            </a:p>
            <a:p>
              <a:pPr algn="ctr">
                <a:lnSpc>
                  <a:spcPts val="1500"/>
                </a:lnSpc>
                <a:defRPr/>
              </a:pPr>
              <a:r>
                <a:rPr lang="ru-RU" sz="1600" dirty="0">
                  <a:latin typeface="Arial Narrow" pitchFamily="34" charset="0"/>
                </a:rPr>
                <a:t>проводить проверки по обращениям и давать лицам, направившим обращения, письменные </a:t>
              </a:r>
              <a:r>
                <a:rPr lang="ru-RU" sz="1600" dirty="0" smtClean="0">
                  <a:latin typeface="Arial Narrow" pitchFamily="34" charset="0"/>
                </a:rPr>
                <a:t>ответы </a:t>
              </a:r>
              <a:r>
                <a:rPr lang="ru-RU" sz="1600" b="1" dirty="0" smtClean="0">
                  <a:latin typeface="Arial Narrow" pitchFamily="34" charset="0"/>
                </a:rPr>
                <a:t>не позднее дня, предшествующего дню голосования</a:t>
              </a:r>
              <a:endParaRPr lang="ru-RU" sz="1600" dirty="0">
                <a:latin typeface="Arial Narrow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 bwMode="auto">
            <a:xfrm>
              <a:off x="2439460" y="2942648"/>
              <a:ext cx="2159794" cy="513588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lIns="68580" tIns="0" rIns="68580" bIns="0">
              <a:spAutoFit/>
            </a:bodyPr>
            <a:lstStyle/>
            <a:p>
              <a:pPr algn="ctr">
                <a:lnSpc>
                  <a:spcPts val="1500"/>
                </a:lnSpc>
                <a:defRPr/>
              </a:pPr>
              <a:r>
                <a:rPr lang="ru-RU" sz="1600" b="1" dirty="0">
                  <a:latin typeface="Arial Narrow" pitchFamily="34" charset="0"/>
                </a:rPr>
                <a:t>по обращениям, поступившим в день голосования </a:t>
              </a:r>
              <a:endParaRPr lang="ru-RU" sz="1600" b="1" dirty="0" smtClean="0">
                <a:latin typeface="Arial Narrow" pitchFamily="34" charset="0"/>
              </a:endParaRPr>
            </a:p>
            <a:p>
              <a:pPr algn="ctr">
                <a:lnSpc>
                  <a:spcPts val="1500"/>
                </a:lnSpc>
                <a:defRPr/>
              </a:pPr>
              <a:r>
                <a:rPr lang="ru-RU" sz="1600" b="1" dirty="0" smtClean="0">
                  <a:latin typeface="Arial Narrow" pitchFamily="34" charset="0"/>
                </a:rPr>
                <a:t>или </a:t>
              </a:r>
              <a:r>
                <a:rPr lang="ru-RU" sz="1600" b="1" dirty="0">
                  <a:latin typeface="Arial Narrow" pitchFamily="34" charset="0"/>
                </a:rPr>
                <a:t>в день, следующий за днем голосования, - </a:t>
              </a:r>
              <a:r>
                <a:rPr lang="ru-RU" sz="1600" b="1" dirty="0" smtClean="0">
                  <a:latin typeface="Arial Narrow" pitchFamily="34" charset="0"/>
                </a:rPr>
                <a:t>НЕМЕДЛЕННО</a:t>
              </a:r>
              <a:endParaRPr lang="ru-RU" sz="1600" b="1" dirty="0">
                <a:latin typeface="Arial Narrow" pitchFamily="34" charset="0"/>
              </a:endParaRPr>
            </a:p>
            <a:p>
              <a:pPr algn="ctr">
                <a:lnSpc>
                  <a:spcPts val="1500"/>
                </a:lnSpc>
                <a:defRPr/>
              </a:pPr>
              <a:endParaRPr lang="ru-RU" sz="1600" b="1" dirty="0" smtClean="0">
                <a:latin typeface="Arial Narrow" pitchFamily="34" charset="0"/>
              </a:endParaRPr>
            </a:p>
            <a:p>
              <a:pPr algn="ctr">
                <a:lnSpc>
                  <a:spcPts val="1500"/>
                </a:lnSpc>
                <a:defRPr/>
              </a:pPr>
              <a:r>
                <a:rPr lang="ru-RU" sz="1600" b="1" dirty="0" smtClean="0">
                  <a:latin typeface="Arial Narrow" pitchFamily="34" charset="0"/>
                </a:rPr>
                <a:t>Если </a:t>
              </a:r>
              <a:r>
                <a:rPr lang="ru-RU" sz="1600" b="1" dirty="0">
                  <a:latin typeface="Arial Narrow" pitchFamily="34" charset="0"/>
                </a:rPr>
                <a:t>факты требуют дополнительной проверки - не позднее чем в 10-дневный срок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0" y="45269"/>
            <a:ext cx="9144000" cy="726281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СРОКИ РАССМОТРЕНИЯ ОБРАЩЕНИЙ, НЕ ОТНОСЯЩИХСЯ К КОМПЕТЕНЦИИ ИЗБИРАТЕЛЬНЫХ КОМИССИЙ </a:t>
            </a:r>
          </a:p>
        </p:txBody>
      </p:sp>
      <p:grpSp>
        <p:nvGrpSpPr>
          <p:cNvPr id="25" name="Группа 24"/>
          <p:cNvGrpSpPr/>
          <p:nvPr/>
        </p:nvGrpSpPr>
        <p:grpSpPr>
          <a:xfrm>
            <a:off x="323528" y="953439"/>
            <a:ext cx="8496944" cy="3274495"/>
            <a:chOff x="323528" y="1064716"/>
            <a:chExt cx="8496944" cy="3274495"/>
          </a:xfrm>
        </p:grpSpPr>
        <p:grpSp>
          <p:nvGrpSpPr>
            <p:cNvPr id="12" name="Группа 11"/>
            <p:cNvGrpSpPr/>
            <p:nvPr/>
          </p:nvGrpSpPr>
          <p:grpSpPr>
            <a:xfrm>
              <a:off x="323528" y="1064716"/>
              <a:ext cx="8496944" cy="3274495"/>
              <a:chOff x="46435" y="1064716"/>
              <a:chExt cx="2387203" cy="2137410"/>
            </a:xfrm>
          </p:grpSpPr>
          <p:sp>
            <p:nvSpPr>
              <p:cNvPr id="13" name="TextBox 12"/>
              <p:cNvSpPr txBox="1"/>
              <p:nvPr/>
            </p:nvSpPr>
            <p:spPr bwMode="auto">
              <a:xfrm>
                <a:off x="257603" y="1064716"/>
                <a:ext cx="1922859" cy="482159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lIns="68580" tIns="0" rIns="68580" bIns="0">
                <a:spAutoFit/>
              </a:bodyPr>
              <a:lstStyle/>
              <a:p>
                <a:pPr algn="ctr">
                  <a:defRPr/>
                </a:pPr>
                <a:r>
                  <a:rPr lang="ru-RU" sz="1600" b="1" dirty="0">
                    <a:latin typeface="Arial Narrow" pitchFamily="34" charset="0"/>
                  </a:rPr>
                  <a:t>Обращения, </a:t>
                </a:r>
              </a:p>
              <a:p>
                <a:pPr algn="ctr">
                  <a:defRPr/>
                </a:pPr>
                <a:r>
                  <a:rPr lang="ru-RU" sz="1600" b="1" dirty="0">
                    <a:latin typeface="Arial Narrow" pitchFamily="34" charset="0"/>
                  </a:rPr>
                  <a:t>не относящиеся к компетенции избирательных комиссий</a:t>
                </a:r>
              </a:p>
              <a:p>
                <a:pPr algn="r">
                  <a:defRPr/>
                </a:pPr>
                <a:r>
                  <a:rPr lang="ru-RU" sz="1600" b="1" i="1" dirty="0" smtClean="0">
                    <a:solidFill>
                      <a:srgbClr val="00B0F0"/>
                    </a:solidFill>
                    <a:latin typeface="Arial Narrow" pitchFamily="34" charset="0"/>
                  </a:rPr>
                  <a:t>(</a:t>
                </a:r>
                <a:r>
                  <a:rPr lang="ru-RU" sz="1600" b="1" i="1" dirty="0">
                    <a:solidFill>
                      <a:srgbClr val="00B0F0"/>
                    </a:solidFill>
                    <a:latin typeface="Arial Narrow" pitchFamily="34" charset="0"/>
                  </a:rPr>
                  <a:t>п.3 ст.8 Федерального закона </a:t>
                </a:r>
                <a:r>
                  <a:rPr lang="ru-RU" sz="1600" b="1" i="1" dirty="0" smtClean="0">
                    <a:solidFill>
                      <a:srgbClr val="00B0F0"/>
                    </a:solidFill>
                    <a:latin typeface="Arial Narrow" pitchFamily="34" charset="0"/>
                  </a:rPr>
                  <a:t>№ 59-ФЗ</a:t>
                </a:r>
                <a:r>
                  <a:rPr lang="ru-RU" sz="1600" b="1" i="1" dirty="0">
                    <a:solidFill>
                      <a:srgbClr val="00B0F0"/>
                    </a:solidFill>
                    <a:latin typeface="Arial Narrow" pitchFamily="34" charset="0"/>
                  </a:rPr>
                  <a:t>)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 bwMode="auto">
              <a:xfrm>
                <a:off x="1608535" y="1862795"/>
                <a:ext cx="825103" cy="1339331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lIns="0" tIns="0" rIns="0" bIns="0">
                <a:spAutoFit/>
              </a:bodyPr>
              <a:lstStyle/>
              <a:p>
                <a:pPr algn="ctr">
                  <a:lnSpc>
                    <a:spcPts val="1600"/>
                  </a:lnSpc>
                  <a:defRPr/>
                </a:pPr>
                <a:r>
                  <a:rPr lang="ru-RU" sz="1600" b="1" dirty="0">
                    <a:latin typeface="Arial Narrow" pitchFamily="34" charset="0"/>
                  </a:rPr>
                  <a:t>в течение </a:t>
                </a:r>
                <a:r>
                  <a:rPr lang="ru-RU" sz="1600" b="1" dirty="0" smtClean="0">
                    <a:solidFill>
                      <a:srgbClr val="B0040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</a:rPr>
                  <a:t>7 </a:t>
                </a:r>
                <a:r>
                  <a:rPr lang="ru-RU" sz="1600" b="1" dirty="0">
                    <a:solidFill>
                      <a:srgbClr val="B0040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</a:rPr>
                  <a:t>дней</a:t>
                </a:r>
              </a:p>
              <a:p>
                <a:pPr algn="ctr">
                  <a:lnSpc>
                    <a:spcPts val="1600"/>
                  </a:lnSpc>
                  <a:defRPr/>
                </a:pPr>
                <a:endParaRPr lang="ru-RU" sz="1600" b="1" dirty="0" smtClean="0">
                  <a:latin typeface="Arial Narrow" pitchFamily="34" charset="0"/>
                </a:endParaRPr>
              </a:p>
              <a:p>
                <a:pPr algn="ctr">
                  <a:lnSpc>
                    <a:spcPts val="1600"/>
                  </a:lnSpc>
                  <a:defRPr/>
                </a:pPr>
                <a:r>
                  <a:rPr lang="ru-RU" sz="1600" b="1" dirty="0" smtClean="0">
                    <a:latin typeface="Arial Narrow" pitchFamily="34" charset="0"/>
                  </a:rPr>
                  <a:t>возвращается </a:t>
                </a:r>
                <a:r>
                  <a:rPr lang="ru-RU" sz="1600" b="1" dirty="0">
                    <a:latin typeface="Arial Narrow" pitchFamily="34" charset="0"/>
                  </a:rPr>
                  <a:t>гражданину обращение, в котором обжалуется судебное решение, с разъяснением порядка обжалования данного судебного решения</a:t>
                </a:r>
              </a:p>
              <a:p>
                <a:pPr algn="r">
                  <a:lnSpc>
                    <a:spcPts val="1600"/>
                  </a:lnSpc>
                  <a:defRPr/>
                </a:pPr>
                <a:endParaRPr lang="ru-RU" sz="1600" b="1" i="1" dirty="0" smtClean="0">
                  <a:solidFill>
                    <a:srgbClr val="0070C0"/>
                  </a:solidFill>
                  <a:latin typeface="Arial Narrow" pitchFamily="34" charset="0"/>
                </a:endParaRPr>
              </a:p>
              <a:p>
                <a:pPr algn="r">
                  <a:lnSpc>
                    <a:spcPts val="1600"/>
                  </a:lnSpc>
                  <a:defRPr/>
                </a:pPr>
                <a:r>
                  <a:rPr lang="ru-RU" sz="1600" b="1" i="1" dirty="0" smtClean="0">
                    <a:solidFill>
                      <a:srgbClr val="0070C0"/>
                    </a:solidFill>
                    <a:latin typeface="Arial Narrow" pitchFamily="34" charset="0"/>
                  </a:rPr>
                  <a:t>(</a:t>
                </a:r>
                <a:r>
                  <a:rPr lang="ru-RU" sz="1600" b="1" i="1" dirty="0">
                    <a:solidFill>
                      <a:srgbClr val="0070C0"/>
                    </a:solidFill>
                    <a:latin typeface="Arial Narrow" pitchFamily="34" charset="0"/>
                  </a:rPr>
                  <a:t>п.2 ст. </a:t>
                </a:r>
                <a:r>
                  <a:rPr lang="ru-RU" sz="1600" b="1" i="1" dirty="0">
                    <a:solidFill>
                      <a:srgbClr val="0070C0"/>
                    </a:solidFill>
                    <a:latin typeface="Arial Narrow" pitchFamily="34" charset="0"/>
                  </a:rPr>
                  <a:t>11)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 bwMode="auto">
              <a:xfrm>
                <a:off x="829867" y="1860413"/>
                <a:ext cx="715565" cy="1339331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lIns="0" tIns="0" rIns="0" bIns="0">
                <a:spAutoFit/>
              </a:bodyPr>
              <a:lstStyle/>
              <a:p>
                <a:pPr algn="ctr">
                  <a:lnSpc>
                    <a:spcPts val="1600"/>
                  </a:lnSpc>
                  <a:defRPr/>
                </a:pPr>
                <a:r>
                  <a:rPr lang="ru-RU" sz="1600" b="1" dirty="0">
                    <a:latin typeface="Arial Narrow" pitchFamily="34" charset="0"/>
                  </a:rPr>
                  <a:t>в течение </a:t>
                </a:r>
                <a:r>
                  <a:rPr lang="ru-RU" sz="1600" b="1" dirty="0" smtClean="0">
                    <a:solidFill>
                      <a:srgbClr val="B0040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</a:rPr>
                  <a:t>5 </a:t>
                </a:r>
                <a:r>
                  <a:rPr lang="ru-RU" sz="1600" b="1" dirty="0">
                    <a:solidFill>
                      <a:srgbClr val="B0040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</a:rPr>
                  <a:t>дней</a:t>
                </a:r>
              </a:p>
              <a:p>
                <a:pPr algn="ctr">
                  <a:lnSpc>
                    <a:spcPts val="1600"/>
                  </a:lnSpc>
                  <a:defRPr/>
                </a:pPr>
                <a:r>
                  <a:rPr lang="ru-RU" sz="1600" b="1" dirty="0">
                    <a:latin typeface="Arial Narrow" pitchFamily="34" charset="0"/>
                  </a:rPr>
                  <a:t> </a:t>
                </a:r>
                <a:endParaRPr lang="ru-RU" sz="1600" b="1" dirty="0" smtClean="0">
                  <a:latin typeface="Arial Narrow" pitchFamily="34" charset="0"/>
                </a:endParaRPr>
              </a:p>
              <a:p>
                <a:pPr algn="ctr">
                  <a:lnSpc>
                    <a:spcPts val="1600"/>
                  </a:lnSpc>
                  <a:defRPr/>
                </a:pPr>
                <a:r>
                  <a:rPr lang="ru-RU" sz="1600" b="1" dirty="0" smtClean="0">
                    <a:latin typeface="Arial Narrow" pitchFamily="34" charset="0"/>
                  </a:rPr>
                  <a:t>направляются </a:t>
                </a:r>
                <a:r>
                  <a:rPr lang="ru-RU" sz="1600" b="1" dirty="0" smtClean="0">
                    <a:latin typeface="Arial Narrow" pitchFamily="34" charset="0"/>
                  </a:rPr>
                  <a:t>в соответствующий  орган(</a:t>
                </a:r>
                <a:r>
                  <a:rPr lang="ru-RU" sz="1600" b="1" dirty="0" err="1" smtClean="0">
                    <a:latin typeface="Arial Narrow" pitchFamily="34" charset="0"/>
                  </a:rPr>
                  <a:t>ы</a:t>
                </a:r>
                <a:r>
                  <a:rPr lang="ru-RU" sz="1600" b="1" dirty="0" smtClean="0">
                    <a:latin typeface="Arial Narrow" pitchFamily="34" charset="0"/>
                  </a:rPr>
                  <a:t>)</a:t>
                </a:r>
                <a:r>
                  <a:rPr lang="ru-RU" sz="1600" b="1" dirty="0" smtClean="0">
                    <a:latin typeface="Arial Narrow" pitchFamily="34" charset="0"/>
                  </a:rPr>
                  <a:t> о фактах </a:t>
                </a:r>
                <a:r>
                  <a:rPr lang="ru-RU" sz="1600" b="1" dirty="0">
                    <a:latin typeface="Arial Narrow" pitchFamily="34" charset="0"/>
                  </a:rPr>
                  <a:t>возможных нарушений законодательства Российской Федерации в сфере </a:t>
                </a:r>
                <a:r>
                  <a:rPr lang="ru-RU" sz="1600" b="1" dirty="0" smtClean="0">
                    <a:latin typeface="Arial Narrow" pitchFamily="34" charset="0"/>
                  </a:rPr>
                  <a:t>миграции </a:t>
                </a:r>
              </a:p>
              <a:p>
                <a:pPr algn="r">
                  <a:lnSpc>
                    <a:spcPts val="1600"/>
                  </a:lnSpc>
                  <a:defRPr/>
                </a:pPr>
                <a:endParaRPr lang="ru-RU" sz="1600" b="1" i="1" dirty="0" smtClean="0">
                  <a:solidFill>
                    <a:srgbClr val="0070C0"/>
                  </a:solidFill>
                  <a:latin typeface="Arial Narrow" pitchFamily="34" charset="0"/>
                </a:endParaRPr>
              </a:p>
              <a:p>
                <a:pPr algn="r">
                  <a:lnSpc>
                    <a:spcPts val="1600"/>
                  </a:lnSpc>
                  <a:defRPr/>
                </a:pPr>
                <a:r>
                  <a:rPr lang="ru-RU" sz="1600" b="1" i="1" dirty="0" smtClean="0">
                    <a:solidFill>
                      <a:srgbClr val="0070C0"/>
                    </a:solidFill>
                    <a:latin typeface="Arial Narrow" pitchFamily="34" charset="0"/>
                  </a:rPr>
                  <a:t>(п.3.1 </a:t>
                </a:r>
                <a:r>
                  <a:rPr lang="ru-RU" sz="1600" b="1" i="1" dirty="0" smtClean="0">
                    <a:solidFill>
                      <a:srgbClr val="0070C0"/>
                    </a:solidFill>
                    <a:latin typeface="Arial Narrow" pitchFamily="34" charset="0"/>
                  </a:rPr>
                  <a:t>ст. </a:t>
                </a:r>
                <a:r>
                  <a:rPr lang="ru-RU" sz="1600" b="1" i="1" dirty="0" smtClean="0">
                    <a:solidFill>
                      <a:srgbClr val="0070C0"/>
                    </a:solidFill>
                    <a:latin typeface="Arial Narrow" pitchFamily="34" charset="0"/>
                  </a:rPr>
                  <a:t>8)</a:t>
                </a:r>
                <a:endParaRPr lang="ru-RU" sz="1600" b="1" i="1" dirty="0">
                  <a:solidFill>
                    <a:srgbClr val="0070C0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46435" y="1868748"/>
                <a:ext cx="717947" cy="1071464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lIns="0" tIns="0" rIns="0" bIns="0">
                <a:spAutoFit/>
              </a:bodyPr>
              <a:lstStyle/>
              <a:p>
                <a:pPr algn="ctr">
                  <a:lnSpc>
                    <a:spcPts val="1600"/>
                  </a:lnSpc>
                  <a:defRPr/>
                </a:pPr>
                <a:r>
                  <a:rPr lang="ru-RU" sz="1600" b="1" dirty="0">
                    <a:latin typeface="Arial Narrow" pitchFamily="34" charset="0"/>
                  </a:rPr>
                  <a:t>в течение </a:t>
                </a:r>
                <a:r>
                  <a:rPr lang="ru-RU" sz="1600" b="1" dirty="0" smtClean="0">
                    <a:solidFill>
                      <a:srgbClr val="B0040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</a:rPr>
                  <a:t>7 </a:t>
                </a:r>
                <a:r>
                  <a:rPr lang="ru-RU" sz="1600" b="1" dirty="0">
                    <a:solidFill>
                      <a:srgbClr val="B0040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</a:rPr>
                  <a:t>дней</a:t>
                </a:r>
              </a:p>
              <a:p>
                <a:pPr algn="ctr">
                  <a:lnSpc>
                    <a:spcPts val="1600"/>
                  </a:lnSpc>
                  <a:defRPr/>
                </a:pPr>
                <a:r>
                  <a:rPr lang="ru-RU" sz="1600" b="1" dirty="0">
                    <a:latin typeface="Arial Narrow" pitchFamily="34" charset="0"/>
                  </a:rPr>
                  <a:t> </a:t>
                </a:r>
                <a:endParaRPr lang="ru-RU" sz="1600" b="1" dirty="0" smtClean="0">
                  <a:latin typeface="Arial Narrow" pitchFamily="34" charset="0"/>
                </a:endParaRPr>
              </a:p>
              <a:p>
                <a:pPr algn="ctr">
                  <a:lnSpc>
                    <a:spcPts val="1600"/>
                  </a:lnSpc>
                  <a:defRPr/>
                </a:pPr>
                <a:r>
                  <a:rPr lang="ru-RU" sz="1600" b="1" dirty="0" smtClean="0">
                    <a:latin typeface="Arial Narrow" pitchFamily="34" charset="0"/>
                  </a:rPr>
                  <a:t>направляются </a:t>
                </a:r>
                <a:r>
                  <a:rPr lang="ru-RU" sz="1600" b="1" dirty="0">
                    <a:latin typeface="Arial Narrow" pitchFamily="34" charset="0"/>
                  </a:rPr>
                  <a:t>в соответствующий  орган(</a:t>
                </a:r>
                <a:r>
                  <a:rPr lang="ru-RU" sz="1600" b="1" dirty="0" err="1">
                    <a:latin typeface="Arial Narrow" pitchFamily="34" charset="0"/>
                  </a:rPr>
                  <a:t>ы</a:t>
                </a:r>
                <a:r>
                  <a:rPr lang="ru-RU" sz="1600" b="1" dirty="0">
                    <a:latin typeface="Arial Narrow" pitchFamily="34" charset="0"/>
                  </a:rPr>
                  <a:t>) или соответствующему должностному лицу (лицам</a:t>
                </a:r>
                <a:r>
                  <a:rPr lang="ru-RU" sz="1600" b="1" dirty="0" smtClean="0">
                    <a:latin typeface="Arial Narrow" pitchFamily="34" charset="0"/>
                  </a:rPr>
                  <a:t>)</a:t>
                </a:r>
                <a:r>
                  <a:rPr lang="ru-RU" sz="1600" b="1" i="1" dirty="0" smtClean="0">
                    <a:solidFill>
                      <a:srgbClr val="0070C0"/>
                    </a:solidFill>
                    <a:latin typeface="Arial Narrow" pitchFamily="34" charset="0"/>
                  </a:rPr>
                  <a:t> </a:t>
                </a:r>
                <a:endParaRPr lang="ru-RU" sz="1600" b="1" i="1" dirty="0" smtClean="0">
                  <a:solidFill>
                    <a:srgbClr val="0070C0"/>
                  </a:solidFill>
                  <a:latin typeface="Arial Narrow" pitchFamily="34" charset="0"/>
                </a:endParaRPr>
              </a:p>
              <a:p>
                <a:pPr algn="r">
                  <a:lnSpc>
                    <a:spcPts val="1600"/>
                  </a:lnSpc>
                  <a:defRPr/>
                </a:pPr>
                <a:endParaRPr lang="ru-RU" sz="1600" b="1" i="1" dirty="0" smtClean="0">
                  <a:solidFill>
                    <a:srgbClr val="0070C0"/>
                  </a:solidFill>
                  <a:latin typeface="Arial Narrow" pitchFamily="34" charset="0"/>
                </a:endParaRPr>
              </a:p>
              <a:p>
                <a:pPr algn="r">
                  <a:lnSpc>
                    <a:spcPts val="1600"/>
                  </a:lnSpc>
                  <a:defRPr/>
                </a:pPr>
                <a:r>
                  <a:rPr lang="ru-RU" sz="1600" b="1" i="1" dirty="0" smtClean="0">
                    <a:solidFill>
                      <a:srgbClr val="0070C0"/>
                    </a:solidFill>
                    <a:latin typeface="Arial Narrow" pitchFamily="34" charset="0"/>
                  </a:rPr>
                  <a:t>(п.3 </a:t>
                </a:r>
                <a:r>
                  <a:rPr lang="ru-RU" sz="1600" b="1" i="1" dirty="0" smtClean="0">
                    <a:solidFill>
                      <a:srgbClr val="0070C0"/>
                    </a:solidFill>
                    <a:latin typeface="Arial Narrow" pitchFamily="34" charset="0"/>
                  </a:rPr>
                  <a:t>ст. 8</a:t>
                </a:r>
                <a:r>
                  <a:rPr lang="ru-RU" sz="1600" b="1" i="1" dirty="0" smtClean="0">
                    <a:solidFill>
                      <a:srgbClr val="0070C0"/>
                    </a:solidFill>
                    <a:latin typeface="Arial Narrow" pitchFamily="34" charset="0"/>
                  </a:rPr>
                  <a:t>)</a:t>
                </a:r>
                <a:endParaRPr lang="ru-RU" sz="1600" b="1" dirty="0">
                  <a:latin typeface="Arial Narrow" pitchFamily="34" charset="0"/>
                </a:endParaRPr>
              </a:p>
            </p:txBody>
          </p:sp>
          <p:cxnSp>
            <p:nvCxnSpPr>
              <p:cNvPr id="27" name="Прямая соединительная линия 26"/>
              <p:cNvCxnSpPr/>
              <p:nvPr/>
            </p:nvCxnSpPr>
            <p:spPr bwMode="auto">
              <a:xfrm flipV="1">
                <a:off x="386953" y="1708547"/>
                <a:ext cx="1643063" cy="4763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22" name="Прямая со стрелкой 21"/>
            <p:cNvCxnSpPr/>
            <p:nvPr/>
          </p:nvCxnSpPr>
          <p:spPr>
            <a:xfrm>
              <a:off x="4427984" y="1779662"/>
              <a:ext cx="0" cy="504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1562904" y="2052454"/>
              <a:ext cx="0" cy="252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>
              <a:off x="7365072" y="2037214"/>
              <a:ext cx="0" cy="252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 bwMode="auto">
          <a:xfrm>
            <a:off x="35496" y="4515966"/>
            <a:ext cx="7056784" cy="50013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>
              <a:defRPr/>
            </a:pPr>
            <a:r>
              <a:rPr lang="ru-RU" sz="1400" b="1" dirty="0">
                <a:solidFill>
                  <a:srgbClr val="FF0000"/>
                </a:solidFill>
                <a:latin typeface="Arial Narrow" pitchFamily="34" charset="0"/>
              </a:rPr>
              <a:t>* </a:t>
            </a:r>
            <a:r>
              <a:rPr lang="ru-RU" sz="1400" b="1" dirty="0">
                <a:solidFill>
                  <a:srgbClr val="FFFF00"/>
                </a:solidFill>
                <a:latin typeface="Arial Narrow" pitchFamily="34" charset="0"/>
              </a:rPr>
              <a:t> все действия по обращениям осуществляются с обязательным уведомлением заявителя </a:t>
            </a:r>
          </a:p>
          <a:p>
            <a:pPr marL="201216" algn="just">
              <a:defRPr/>
            </a:pPr>
            <a:r>
              <a:rPr lang="ru-RU" sz="1400" b="1" dirty="0">
                <a:solidFill>
                  <a:srgbClr val="FFFF00"/>
                </a:solidFill>
                <a:latin typeface="Arial Narrow" pitchFamily="34" charset="0"/>
              </a:rPr>
              <a:t>(кроме рассмотрения по существу, а также после уведомления о прекращении переписки)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82154" y="195486"/>
            <a:ext cx="9061846" cy="35480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ОБРАЩЕНИЯ БЕЗ ОТВЕТА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467544" y="627534"/>
            <a:ext cx="8136904" cy="3888432"/>
            <a:chOff x="4725144" y="1064717"/>
            <a:chExt cx="1998316" cy="2847958"/>
          </a:xfrm>
        </p:grpSpPr>
        <p:sp>
          <p:nvSpPr>
            <p:cNvPr id="18" name="TextBox 17"/>
            <p:cNvSpPr txBox="1"/>
            <p:nvPr/>
          </p:nvSpPr>
          <p:spPr bwMode="auto">
            <a:xfrm>
              <a:off x="4725144" y="1064717"/>
              <a:ext cx="1998222" cy="356917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square" lIns="68580" tIns="0" rIns="68580" bIns="0">
              <a:spAutoFit/>
            </a:bodyPr>
            <a:lstStyle/>
            <a:p>
              <a:pPr algn="ctr">
                <a:lnSpc>
                  <a:spcPts val="1600"/>
                </a:lnSpc>
                <a:spcBef>
                  <a:spcPts val="600"/>
                </a:spcBef>
                <a:defRPr/>
              </a:pPr>
              <a:r>
                <a:rPr lang="ru-RU" sz="1600" b="1" dirty="0">
                  <a:solidFill>
                    <a:schemeClr val="bg1"/>
                  </a:solidFill>
                  <a:latin typeface="Arial Narrow" pitchFamily="34" charset="0"/>
                </a:rPr>
                <a:t>Обращения могут быть оставлены без ответа по существу  </a:t>
              </a:r>
            </a:p>
            <a:p>
              <a:pPr algn="r">
                <a:lnSpc>
                  <a:spcPts val="1600"/>
                </a:lnSpc>
                <a:spcBef>
                  <a:spcPts val="600"/>
                </a:spcBef>
                <a:defRPr/>
              </a:pPr>
              <a:r>
                <a:rPr lang="ru-RU" sz="1400" b="1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(</a:t>
              </a:r>
              <a:r>
                <a:rPr lang="ru-RU" sz="1400" b="1" i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ст.11 Федерального </a:t>
              </a:r>
              <a:r>
                <a:rPr lang="ru-RU" sz="1400" b="1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закона </a:t>
              </a:r>
              <a:r>
                <a:rPr lang="ru-RU" sz="1400" b="1" i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№ 59-ФЗ</a:t>
              </a:r>
              <a:r>
                <a:rPr lang="ru-RU" sz="1400" b="1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)</a:t>
              </a:r>
            </a:p>
          </p:txBody>
        </p:sp>
        <p:sp>
          <p:nvSpPr>
            <p:cNvPr id="19" name="TextBox 18"/>
            <p:cNvSpPr txBox="1"/>
            <p:nvPr/>
          </p:nvSpPr>
          <p:spPr bwMode="auto">
            <a:xfrm>
              <a:off x="4725591" y="2735653"/>
              <a:ext cx="1997869" cy="140888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580" tIns="0" rIns="68580" bIns="0">
              <a:spAutoFit/>
            </a:bodyPr>
            <a:lstStyle/>
            <a:p>
              <a:pPr marL="182563" indent="-182563" algn="ctr">
                <a:lnSpc>
                  <a:spcPts val="1500"/>
                </a:lnSpc>
                <a:buFont typeface="+mj-lt"/>
                <a:buAutoNum type="arabicPeriod" startAt="4"/>
                <a:defRPr/>
              </a:pPr>
              <a:r>
                <a:rPr lang="ru-RU" sz="1400" b="1" dirty="0">
                  <a:latin typeface="Arial Narrow" pitchFamily="34" charset="0"/>
                </a:rPr>
                <a:t>Если текст письменного обращения не поддается прочтению </a:t>
              </a:r>
              <a:r>
                <a:rPr lang="ru-RU" sz="1400" b="1" i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(п.4 ст. 11)</a:t>
              </a:r>
            </a:p>
          </p:txBody>
        </p:sp>
        <p:sp>
          <p:nvSpPr>
            <p:cNvPr id="20" name="TextBox 19"/>
            <p:cNvSpPr txBox="1"/>
            <p:nvPr/>
          </p:nvSpPr>
          <p:spPr bwMode="auto">
            <a:xfrm>
              <a:off x="4725591" y="2224251"/>
              <a:ext cx="1997869" cy="422665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580" tIns="0" rIns="68580" bIns="0">
              <a:spAutoFit/>
            </a:bodyPr>
            <a:lstStyle/>
            <a:p>
              <a:pPr marL="182563" indent="-182563" algn="ctr">
                <a:lnSpc>
                  <a:spcPts val="1500"/>
                </a:lnSpc>
                <a:buFont typeface="+mj-lt"/>
                <a:buAutoNum type="arabicPeriod" startAt="3"/>
                <a:defRPr/>
              </a:pPr>
              <a:r>
                <a:rPr lang="ru-RU" sz="1400" b="1" dirty="0">
                  <a:latin typeface="Arial Narrow" pitchFamily="34" charset="0"/>
                </a:rPr>
                <a:t>Если в обращении содержатся нецензурные либо оскорбительные выражения, угрозы жизни, здоровью и имуществу должностного лица, а также членов его семьи (сообщить гражданину  о недопустимости злоупотребления правом на обращение) </a:t>
              </a:r>
              <a:r>
                <a:rPr lang="ru-RU" sz="1400" b="1" i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(п.3 ст. 11)</a:t>
              </a: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4725591" y="1499220"/>
              <a:ext cx="1997869" cy="422665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580" tIns="0" rIns="68580" bIns="0">
              <a:spAutoFit/>
            </a:bodyPr>
            <a:lstStyle/>
            <a:p>
              <a:pPr marL="182563" indent="-182563" algn="ctr">
                <a:lnSpc>
                  <a:spcPts val="1500"/>
                </a:lnSpc>
                <a:buFont typeface="+mj-lt"/>
                <a:buAutoNum type="arabicPeriod"/>
                <a:defRPr/>
              </a:pPr>
              <a:r>
                <a:rPr lang="ru-RU" sz="1400" b="1" dirty="0">
                  <a:latin typeface="Arial Narrow" pitchFamily="34" charset="0"/>
                </a:rPr>
                <a:t>Если в письменном обращении не указаны фамилия гражданина или почтовый адрес, по которому должен быть направлен ответ (</a:t>
              </a:r>
              <a:r>
                <a:rPr lang="ru-RU" sz="1400" b="1" dirty="0" smtClean="0">
                  <a:latin typeface="Arial Narrow" pitchFamily="34" charset="0"/>
                </a:rPr>
                <a:t>если в обращении содержатся </a:t>
              </a:r>
              <a:r>
                <a:rPr lang="ru-RU" sz="1400" b="1" dirty="0">
                  <a:latin typeface="Arial Narrow" pitchFamily="34" charset="0"/>
                </a:rPr>
                <a:t>сведения </a:t>
              </a:r>
              <a:r>
                <a:rPr lang="ru-RU" sz="1400" b="1" dirty="0" smtClean="0">
                  <a:latin typeface="Arial Narrow" pitchFamily="34" charset="0"/>
                </a:rPr>
                <a:t>о противоправном деянии, то оно подлежит </a:t>
              </a:r>
              <a:r>
                <a:rPr lang="ru-RU" sz="1400" b="1" dirty="0">
                  <a:latin typeface="Arial Narrow" pitchFamily="34" charset="0"/>
                </a:rPr>
                <a:t>направлению в государственный орган в соответствии с его компетенцией) </a:t>
              </a:r>
              <a:r>
                <a:rPr lang="ru-RU" sz="1400" b="1" i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(п.1 ст. 11)</a:t>
              </a:r>
            </a:p>
          </p:txBody>
        </p:sp>
        <p:sp>
          <p:nvSpPr>
            <p:cNvPr id="22" name="TextBox 21"/>
            <p:cNvSpPr txBox="1"/>
            <p:nvPr/>
          </p:nvSpPr>
          <p:spPr bwMode="auto">
            <a:xfrm>
              <a:off x="4725591" y="3490010"/>
              <a:ext cx="1997869" cy="422665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lIns="68580" tIns="0" rIns="68580" bIns="0">
              <a:spAutoFit/>
            </a:bodyPr>
            <a:lstStyle/>
            <a:p>
              <a:pPr marL="182563" indent="-182563" algn="ctr">
                <a:lnSpc>
                  <a:spcPts val="1500"/>
                </a:lnSpc>
                <a:buFont typeface="+mj-lt"/>
                <a:buAutoNum type="arabicPeriod" startAt="6"/>
                <a:defRPr/>
              </a:pPr>
              <a:r>
                <a:rPr lang="ru-RU" sz="1400" b="1" dirty="0">
                  <a:latin typeface="Arial Narrow" pitchFamily="34" charset="0"/>
                </a:rPr>
                <a:t>Если ответ по существу поставленного в обращении вопроса не может быть дан без разглашения сведений, составляющих государственную или иную охраняемую федеральным законом </a:t>
              </a:r>
              <a:r>
                <a:rPr lang="ru-RU" sz="1400" b="1" dirty="0" smtClean="0">
                  <a:latin typeface="Arial Narrow" pitchFamily="34" charset="0"/>
                </a:rPr>
                <a:t>тайну </a:t>
              </a:r>
            </a:p>
            <a:p>
              <a:pPr marL="182563" indent="-182563" algn="ctr">
                <a:lnSpc>
                  <a:spcPts val="1500"/>
                </a:lnSpc>
                <a:defRPr/>
              </a:pPr>
              <a:r>
                <a:rPr lang="ru-RU" sz="1400" b="1" i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(п.6 </a:t>
              </a:r>
              <a:r>
                <a:rPr lang="ru-RU" sz="1400" b="1" i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ст. 11)</a:t>
              </a:r>
            </a:p>
          </p:txBody>
        </p:sp>
        <p:sp>
          <p:nvSpPr>
            <p:cNvPr id="23" name="TextBox 22"/>
            <p:cNvSpPr txBox="1"/>
            <p:nvPr/>
          </p:nvSpPr>
          <p:spPr bwMode="auto">
            <a:xfrm>
              <a:off x="4725591" y="2963356"/>
              <a:ext cx="1997869" cy="422665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580" tIns="0" rIns="68580" bIns="0">
              <a:spAutoFit/>
            </a:bodyPr>
            <a:lstStyle/>
            <a:p>
              <a:pPr marL="182563" indent="-182563" algn="ctr">
                <a:lnSpc>
                  <a:spcPts val="1500"/>
                </a:lnSpc>
                <a:buFont typeface="+mj-lt"/>
                <a:buAutoNum type="arabicPeriod" startAt="5"/>
                <a:defRPr/>
              </a:pPr>
              <a:r>
                <a:rPr lang="ru-RU" sz="1400" b="1" dirty="0">
                  <a:latin typeface="Arial Narrow" pitchFamily="34" charset="0"/>
                </a:rPr>
                <a:t>Если в письменном обращении гражданина содержится вопрос, на который ему неоднократно давались письменные ответы по существу в связи с ранее направляемыми обращениями (возможно решение о прекращении переписки по данному вопросу) </a:t>
              </a:r>
              <a:r>
                <a:rPr lang="ru-RU" sz="1400" b="1" i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(п.5 ст. 11)</a:t>
              </a:r>
            </a:p>
          </p:txBody>
        </p:sp>
        <p:sp>
          <p:nvSpPr>
            <p:cNvPr id="24" name="TextBox 23"/>
            <p:cNvSpPr txBox="1"/>
            <p:nvPr/>
          </p:nvSpPr>
          <p:spPr bwMode="auto">
            <a:xfrm>
              <a:off x="4725591" y="1998442"/>
              <a:ext cx="1997869" cy="140888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68580" tIns="0" rIns="68580" bIns="0">
              <a:spAutoFit/>
            </a:bodyPr>
            <a:lstStyle/>
            <a:p>
              <a:pPr marL="182563" indent="-182563" algn="ctr">
                <a:lnSpc>
                  <a:spcPts val="1500"/>
                </a:lnSpc>
                <a:buFont typeface="+mj-lt"/>
                <a:buAutoNum type="arabicPeriod" startAt="2"/>
                <a:defRPr/>
              </a:pPr>
              <a:r>
                <a:rPr lang="ru-RU" sz="1400" b="1" dirty="0">
                  <a:latin typeface="Arial Narrow" pitchFamily="34" charset="0"/>
                </a:rPr>
                <a:t>В </a:t>
              </a:r>
              <a:r>
                <a:rPr lang="ru-RU" sz="1400" b="1" dirty="0">
                  <a:latin typeface="Arial Narrow" pitchFamily="34" charset="0"/>
                </a:rPr>
                <a:t>котором</a:t>
              </a:r>
              <a:r>
                <a:rPr lang="ru-RU" sz="1400" b="1" dirty="0">
                  <a:latin typeface="Arial Narrow" pitchFamily="34" charset="0"/>
                </a:rPr>
                <a:t> обжалуется судебное решение </a:t>
              </a:r>
              <a:r>
                <a:rPr lang="ru-RU" sz="1400" b="1" i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(</a:t>
              </a:r>
              <a:r>
                <a:rPr lang="ru-RU" sz="1400" b="1" i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п.2 ст. 11)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107504" y="555232"/>
            <a:ext cx="8928992" cy="4248766"/>
            <a:chOff x="107504" y="555232"/>
            <a:chExt cx="8928992" cy="4248766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4325" t="21335" r="50266" b="5819"/>
            <a:stretch>
              <a:fillRect/>
            </a:stretch>
          </p:blipFill>
          <p:spPr bwMode="auto">
            <a:xfrm>
              <a:off x="251520" y="555232"/>
              <a:ext cx="2160240" cy="2304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" name="Прямоугольник 46"/>
            <p:cNvSpPr/>
            <p:nvPr/>
          </p:nvSpPr>
          <p:spPr>
            <a:xfrm>
              <a:off x="107504" y="3003505"/>
              <a:ext cx="3168352" cy="180049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ru-RU" sz="15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Регламент устанавливает:</a:t>
              </a:r>
            </a:p>
            <a:p>
              <a:pPr marL="266700" indent="-266700">
                <a:lnSpc>
                  <a:spcPct val="80000"/>
                </a:lnSpc>
                <a:buFont typeface="Wingdings" pitchFamily="2" charset="2"/>
                <a:buChar char="ü"/>
              </a:pPr>
              <a:r>
                <a:rPr lang="ru-RU" sz="1500" b="1" dirty="0" smtClean="0">
                  <a:latin typeface="Arial Narrow" pitchFamily="34" charset="0"/>
                </a:rPr>
                <a:t>перечень лиц, ответственных за ввод и обработку информации;</a:t>
              </a:r>
            </a:p>
            <a:p>
              <a:pPr marL="266700" indent="-266700">
                <a:lnSpc>
                  <a:spcPct val="80000"/>
                </a:lnSpc>
                <a:buFont typeface="Wingdings" pitchFamily="2" charset="2"/>
                <a:buChar char="ü"/>
              </a:pPr>
              <a:r>
                <a:rPr lang="ru-RU" sz="1500" b="1" dirty="0" smtClean="0">
                  <a:latin typeface="Arial Narrow" pitchFamily="34" charset="0"/>
                </a:rPr>
                <a:t>перечень информации, вводимой в задачу;</a:t>
              </a:r>
            </a:p>
            <a:p>
              <a:pPr marL="266700" indent="-266700">
                <a:lnSpc>
                  <a:spcPct val="80000"/>
                </a:lnSpc>
                <a:buFont typeface="Wingdings" pitchFamily="2" charset="2"/>
                <a:buChar char="ü"/>
              </a:pPr>
              <a:r>
                <a:rPr lang="ru-RU" sz="1500" b="1" dirty="0" smtClean="0">
                  <a:latin typeface="Arial Narrow" pitchFamily="34" charset="0"/>
                </a:rPr>
                <a:t>порядок и сроки ввода информации ;</a:t>
              </a:r>
            </a:p>
            <a:p>
              <a:pPr marL="266700" indent="-266700">
                <a:lnSpc>
                  <a:spcPct val="80000"/>
                </a:lnSpc>
                <a:buFont typeface="Wingdings" pitchFamily="2" charset="2"/>
                <a:buChar char="ü"/>
              </a:pPr>
              <a:r>
                <a:rPr lang="ru-RU" sz="1500" b="1" dirty="0" smtClean="0">
                  <a:latin typeface="Arial Narrow" pitchFamily="34" charset="0"/>
                </a:rPr>
                <a:t>порядок обработки введенной информации.</a:t>
              </a:r>
              <a:endParaRPr lang="ru-RU" sz="1500" b="1" dirty="0">
                <a:latin typeface="Arial Narrow" pitchFamily="34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419872" y="2139702"/>
              <a:ext cx="5616624" cy="244827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lnSpc>
                  <a:spcPct val="80000"/>
                </a:lnSpc>
                <a:spcAft>
                  <a:spcPts val="1200"/>
                </a:spcAft>
              </a:pPr>
              <a:r>
                <a:rPr lang="ru-RU" sz="15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В соответствии с Регламентом задача АКРИКО применяется для:</a:t>
              </a:r>
            </a:p>
            <a:p>
              <a:pPr marL="266700" lvl="0" indent="-266700" algn="just">
                <a:lnSpc>
                  <a:spcPct val="80000"/>
                </a:lnSpc>
                <a:spcAft>
                  <a:spcPts val="1200"/>
                </a:spcAft>
                <a:buFont typeface="Wingdings" pitchFamily="2" charset="2"/>
                <a:buChar char="Ø"/>
              </a:pPr>
              <a:r>
                <a:rPr lang="ru-RU" sz="1500" b="1" dirty="0" smtClean="0">
                  <a:latin typeface="Arial Narrow" pitchFamily="34" charset="0"/>
                </a:rPr>
                <a:t>ввода и обработки сведений о поступивших в ЦИК России, </a:t>
              </a:r>
              <a:r>
                <a:rPr lang="ru-RU" sz="1500" b="1" dirty="0" smtClean="0">
                  <a:latin typeface="Arial Narrow" pitchFamily="34" charset="0"/>
                </a:rPr>
                <a:t>ИКСРФ </a:t>
              </a:r>
              <a:r>
                <a:rPr lang="ru-RU" sz="1500" b="1" dirty="0" smtClean="0">
                  <a:latin typeface="Arial Narrow" pitchFamily="34" charset="0"/>
                </a:rPr>
                <a:t>и зарегистрированных в ПИ «Дело» обращениях, касающихся нарушений законодательства о выборах и референдуме, </a:t>
              </a:r>
              <a:r>
                <a:rPr lang="ru-RU" sz="1500" b="1" dirty="0" smtClean="0">
                  <a:latin typeface="Arial Narrow" pitchFamily="34" charset="0"/>
                </a:rPr>
                <a:t>а также результатах </a:t>
              </a:r>
              <a:r>
                <a:rPr lang="ru-RU" sz="1500" b="1" dirty="0" smtClean="0">
                  <a:latin typeface="Arial Narrow" pitchFamily="34" charset="0"/>
                </a:rPr>
                <a:t>их рассмотрения;</a:t>
              </a:r>
            </a:p>
            <a:p>
              <a:pPr marL="266700" lvl="0" indent="-266700" algn="just">
                <a:lnSpc>
                  <a:spcPct val="80000"/>
                </a:lnSpc>
                <a:spcAft>
                  <a:spcPts val="1200"/>
                </a:spcAft>
                <a:buFont typeface="Wingdings" pitchFamily="2" charset="2"/>
                <a:buChar char="Ø"/>
              </a:pPr>
              <a:r>
                <a:rPr lang="ru-RU" sz="1500" b="1" dirty="0" smtClean="0">
                  <a:latin typeface="Arial Narrow" pitchFamily="34" charset="0"/>
                </a:rPr>
                <a:t>формирования отчетов;</a:t>
              </a:r>
            </a:p>
            <a:p>
              <a:pPr marL="266700" indent="-266700" algn="just">
                <a:lnSpc>
                  <a:spcPct val="80000"/>
                </a:lnSpc>
                <a:spcAft>
                  <a:spcPts val="1200"/>
                </a:spcAft>
                <a:buFont typeface="Wingdings" pitchFamily="2" charset="2"/>
                <a:buChar char="Ø"/>
              </a:pPr>
              <a:r>
                <a:rPr lang="ru-RU" sz="1500" b="1" dirty="0" smtClean="0">
                  <a:latin typeface="Arial Narrow" pitchFamily="34" charset="0"/>
                </a:rPr>
                <a:t>ввода и обработки информации о результатах рассмотрения в судах избирательных споров в ходе подготовки и проведения выборов и при оспаривании итогов голосования, результатов выборов, референдума.</a:t>
              </a:r>
              <a:endParaRPr lang="ru-RU" sz="15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2699792" y="555526"/>
              <a:ext cx="6336704" cy="120032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982663" indent="-982663" algn="just">
                <a:lnSpc>
                  <a:spcPct val="80000"/>
                </a:lnSpc>
              </a:pPr>
              <a:r>
                <a:rPr lang="ru-RU" sz="15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«АКРИКО» </a:t>
              </a:r>
              <a:r>
                <a:rPr lang="ru-RU" sz="1500" b="1" dirty="0" smtClean="0">
                  <a:latin typeface="Arial Narrow" pitchFamily="34" charset="0"/>
                </a:rPr>
                <a:t>- Автоматизированный контроль за работой в Центральной избирательной комиссии Российской Федерации и </a:t>
              </a:r>
              <a:r>
                <a:rPr lang="ru-RU" sz="1500" b="1" dirty="0" smtClean="0">
                  <a:latin typeface="Arial Narrow" pitchFamily="34" charset="0"/>
                </a:rPr>
                <a:t>в избирательных </a:t>
              </a:r>
              <a:r>
                <a:rPr lang="ru-RU" sz="1500" b="1" dirty="0" smtClean="0">
                  <a:latin typeface="Arial Narrow" pitchFamily="34" charset="0"/>
                </a:rPr>
                <a:t>комиссиях субъектов Российской Федерации с обращениями, поступающими в ходе подготовки и проведения выборов </a:t>
              </a:r>
              <a:r>
                <a:rPr lang="ru-RU" sz="1500" b="1" dirty="0" smtClean="0">
                  <a:latin typeface="Arial Narrow" pitchFamily="34" charset="0"/>
                </a:rPr>
                <a:t>(референдумов) </a:t>
              </a:r>
              <a:r>
                <a:rPr lang="ru-RU" sz="1500" b="1" dirty="0" smtClean="0">
                  <a:latin typeface="Arial Narrow" pitchFamily="34" charset="0"/>
                </a:rPr>
                <a:t>в Российской Федерации </a:t>
              </a:r>
              <a:r>
                <a:rPr lang="ru-RU" sz="1500" b="1" dirty="0" smtClean="0">
                  <a:latin typeface="Arial Narrow" pitchFamily="34" charset="0"/>
                </a:rPr>
                <a:t>(</a:t>
              </a:r>
              <a:r>
                <a:rPr lang="ru-RU" sz="1500" b="1" dirty="0" smtClean="0">
                  <a:latin typeface="Arial Narrow" pitchFamily="34" charset="0"/>
                </a:rPr>
                <a:t>АКРИКО ГАС «Выборы» )</a:t>
              </a:r>
              <a:endParaRPr lang="ru-RU" sz="1500" b="1" dirty="0">
                <a:latin typeface="Arial Narrow" pitchFamily="34" charset="0"/>
              </a:endParaRPr>
            </a:p>
          </p:txBody>
        </p:sp>
      </p:grpSp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0" y="45269"/>
            <a:ext cx="9144000" cy="438249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ПРИМЕНЕНИЕ ЗАДАЧИ «АКРИКО» </a:t>
            </a:r>
          </a:p>
        </p:txBody>
      </p:sp>
    </p:spTree>
    <p:extLst>
      <p:ext uri="{BB962C8B-B14F-4D97-AF65-F5344CB8AC3E}">
        <p14:creationId xmlns:p14="http://schemas.microsoft.com/office/powerpoint/2010/main" xmlns="" val="1808226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3122</TotalTime>
  <Words>2096</Words>
  <Application>Microsoft Office PowerPoint</Application>
  <PresentationFormat>Экран (16:9)</PresentationFormat>
  <Paragraphs>227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«Порядок и сроки рассмотрения обращений. Применение задач АКРИКО.                           Организация «горячих линий» </vt:lpstr>
      <vt:lpstr>НОРМАТИВНО-ПРАВОВАЯ БАЗА</vt:lpstr>
      <vt:lpstr>ОБРАЩЕНИЯ ГРАЖДАН. ФОРМЫ И ВИДЫ ОБРАЩЕНИЙ</vt:lpstr>
      <vt:lpstr>ВИДЫ ОБРАЩЕНИЙ ГРАЖДАН</vt:lpstr>
      <vt:lpstr>ПОРЯДОК РАССМОТРЕНИЯ ОБРАЩЕНИЙ ГРАЖДАН </vt:lpstr>
      <vt:lpstr>СРОКИ РАССМОТРЕНИЯ ОБРАЩЕНИЙ, ОТНОСЯЩИХСЯ К КОМПЕТЕНЦИИ ИЗБИРАТЕЛЬНЫХ КОМИССИЙ </vt:lpstr>
      <vt:lpstr>СРОКИ РАССМОТРЕНИЯ ОБРАЩЕНИЙ, НЕ ОТНОСЯЩИХСЯ К КОМПЕТЕНЦИИ ИЗБИРАТЕЛЬНЫХ КОМИССИЙ </vt:lpstr>
      <vt:lpstr>ОБРАЩЕНИЯ БЕЗ ОТВЕТА</vt:lpstr>
      <vt:lpstr>ПРИМЕНЕНИЕ ЗАДАЧИ «АКРИКО» </vt:lpstr>
      <vt:lpstr>ПОРЯДОК ВВОДА И ОБРАБОТКИ ИНФОРМАЦИИ В ЗАДАЧЕ «АКРИКО» </vt:lpstr>
      <vt:lpstr>ДИАЛОГОВОЕ ОКНО ПРОГРАММЫ В ЗАДАЧЕ «АКРИКО» </vt:lpstr>
      <vt:lpstr>ПРОБЛЕМЫ ПРИ РАБОТЕ В ЗАДАЧЕ «АКРИКО» </vt:lpstr>
      <vt:lpstr>ОБРАЩЕНИЕ ГРАЖДАН  В СПРАВОЧНЫЙ ЦЕНТР ИЛИ НА «ГОРЯЧУЮ ЛИНИЮ»</vt:lpstr>
      <vt:lpstr>Слайд 14</vt:lpstr>
      <vt:lpstr>Слайд 15</vt:lpstr>
      <vt:lpstr>Слайд 16</vt:lpstr>
      <vt:lpstr>Слайд 17</vt:lpstr>
      <vt:lpstr>«Порядок и сроки рассмотрения обращений. Применение задач АКРИКО.                           Организация «горячих линий»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332</cp:revision>
  <dcterms:created xsi:type="dcterms:W3CDTF">2015-06-01T13:34:50Z</dcterms:created>
  <dcterms:modified xsi:type="dcterms:W3CDTF">2017-11-01T08:58:32Z</dcterms:modified>
</cp:coreProperties>
</file>