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70" r:id="rId4"/>
    <p:sldId id="279" r:id="rId5"/>
    <p:sldId id="271" r:id="rId6"/>
    <p:sldId id="280" r:id="rId7"/>
    <p:sldId id="281" r:id="rId8"/>
    <p:sldId id="277" r:id="rId9"/>
    <p:sldId id="282" r:id="rId10"/>
  </p:sldIdLst>
  <p:sldSz cx="9144000" cy="5143500" type="screen16x9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98B2"/>
    <a:srgbClr val="007DDA"/>
    <a:srgbClr val="276B7D"/>
    <a:srgbClr val="2A7286"/>
    <a:srgbClr val="0078B4"/>
    <a:srgbClr val="52A1CD"/>
    <a:srgbClr val="D0E2EF"/>
    <a:srgbClr val="3397C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4700" autoAdjust="0"/>
  </p:normalViewPr>
  <p:slideViewPr>
    <p:cSldViewPr>
      <p:cViewPr>
        <p:scale>
          <a:sx n="130" d="100"/>
          <a:sy n="130" d="100"/>
        </p:scale>
        <p:origin x="-1512" y="-3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59443395178331"/>
          <c:y val="6.2582652106755232E-2"/>
          <c:w val="0.85535079435618322"/>
          <c:h val="0.80121473958090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202</c:v>
                </c:pt>
                <c:pt idx="1">
                  <c:v>425</c:v>
                </c:pt>
              </c:numCache>
            </c:numRef>
          </c:val>
        </c:ser>
        <c:dLbls>
          <c:showVal val="1"/>
        </c:dLbls>
        <c:gapWidth val="75"/>
        <c:axId val="64550784"/>
        <c:axId val="64552320"/>
      </c:barChart>
      <c:catAx>
        <c:axId val="645507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552320"/>
        <c:crosses val="autoZero"/>
        <c:auto val="1"/>
        <c:lblAlgn val="ctr"/>
        <c:lblOffset val="100"/>
      </c:catAx>
      <c:valAx>
        <c:axId val="6455232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550784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6.5817409766454379E-2"/>
          <c:y val="0.20083682008368187"/>
          <c:w val="0.75159235668790003"/>
          <c:h val="0.589958158995815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1578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ln w="11578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3898B2"/>
              </a:solidFill>
              <a:ln w="11578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007DDA"/>
              </a:solidFill>
              <a:ln w="11578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chemeClr val="accent3">
                  <a:lumMod val="75000"/>
                </a:schemeClr>
              </a:solidFill>
              <a:ln w="11578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7.2355601479899764E-2"/>
                  <c:y val="0.12043999936412542"/>
                </c:manualLayout>
              </c:layout>
              <c:spPr>
                <a:noFill/>
                <a:ln w="2315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9.6376935391855753E-2"/>
                  <c:y val="4.3805382769966365E-2"/>
                </c:manualLayout>
              </c:layout>
              <c:spPr>
                <a:noFill/>
                <a:ln w="2315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accent5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2"/>
              <c:layout>
                <c:manualLayout>
                  <c:x val="-2.2439395296734683E-2"/>
                  <c:y val="-0.14069120574019631"/>
                </c:manualLayout>
              </c:layout>
              <c:spPr>
                <a:noFill/>
                <a:ln w="2315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70C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3"/>
              <c:layout>
                <c:manualLayout>
                  <c:x val="-9.327362209898684E-3"/>
                  <c:y val="-0.12956220361854068"/>
                </c:manualLayout>
              </c:layout>
              <c:spPr>
                <a:noFill/>
                <a:ln w="2315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accent3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Val val="1"/>
            </c:dLbl>
            <c:spPr>
              <a:noFill/>
              <a:ln w="23155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Sheet1!$B$1:$E$1</c:f>
              <c:strCache>
                <c:ptCount val="4"/>
                <c:pt idx="0">
                  <c:v>29-30 баллов</c:v>
                </c:pt>
                <c:pt idx="1">
                  <c:v>27-28 баллов</c:v>
                </c:pt>
                <c:pt idx="2">
                  <c:v>25-26 баллов</c:v>
                </c:pt>
                <c:pt idx="3">
                  <c:v>менее 25 баллов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0.49000000000000032</c:v>
                </c:pt>
                <c:pt idx="1">
                  <c:v>0.26</c:v>
                </c:pt>
                <c:pt idx="2">
                  <c:v>0.14000000000000001</c:v>
                </c:pt>
                <c:pt idx="3">
                  <c:v>0.11000000000000003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1578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1578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1578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1578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29-30 баллов</c:v>
                </c:pt>
                <c:pt idx="1">
                  <c:v>27-28 баллов</c:v>
                </c:pt>
                <c:pt idx="2">
                  <c:v>25-26 баллов</c:v>
                </c:pt>
                <c:pt idx="3">
                  <c:v>менее 25 баллов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1578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1578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1578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1578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29-30 баллов</c:v>
                </c:pt>
                <c:pt idx="1">
                  <c:v>27-28 баллов</c:v>
                </c:pt>
                <c:pt idx="2">
                  <c:v>25-26 баллов</c:v>
                </c:pt>
                <c:pt idx="3">
                  <c:v>менее 25 баллов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</c:pie3DChart>
      <c:spPr>
        <a:noFill/>
        <a:ln w="23155">
          <a:noFill/>
        </a:ln>
      </c:spPr>
    </c:plotArea>
    <c:legend>
      <c:legendPos val="b"/>
      <c:layout>
        <c:manualLayout>
          <c:xMode val="edge"/>
          <c:yMode val="edge"/>
          <c:x val="8.7048832271762244E-2"/>
          <c:y val="0.87866108786610875"/>
          <c:w val="0.91295112241609222"/>
          <c:h val="0.10041841004184095"/>
        </c:manualLayout>
      </c:layout>
      <c:spPr>
        <a:noFill/>
        <a:ln w="2894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57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6.5259117082533583E-2"/>
          <c:y val="0.17083333333333367"/>
          <c:w val="0.75431861804222644"/>
          <c:h val="0.6500000000000016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1819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ln w="11819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chemeClr val="accent5">
                  <a:lumMod val="75000"/>
                </a:schemeClr>
              </a:solidFill>
              <a:ln w="11819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  <a:ln w="11819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chemeClr val="accent3">
                  <a:lumMod val="75000"/>
                </a:schemeClr>
              </a:solidFill>
              <a:ln w="11819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4442465171526389"/>
                  <c:y val="3.4872574224600814E-2"/>
                </c:manualLayout>
              </c:layout>
              <c:spPr>
                <a:noFill/>
                <a:ln w="23638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0.14696643607479612"/>
                  <c:y val="-4.0957715731023074E-2"/>
                </c:manualLayout>
              </c:layout>
              <c:spPr>
                <a:noFill/>
                <a:ln w="23638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accent5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2"/>
              <c:layout>
                <c:manualLayout>
                  <c:x val="-8.0973060303597702E-2"/>
                  <c:y val="-0.15450994524757786"/>
                </c:manualLayout>
              </c:layout>
              <c:spPr>
                <a:noFill/>
                <a:ln w="23638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accent1">
                          <a:lumMod val="75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3"/>
              <c:layout>
                <c:manualLayout>
                  <c:x val="-8.380170829591406E-2"/>
                  <c:y val="-0.11512742577539919"/>
                </c:manualLayout>
              </c:layout>
              <c:spPr>
                <a:noFill/>
                <a:ln w="23638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accent3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Val val="1"/>
            </c:dLbl>
            <c:spPr>
              <a:noFill/>
              <a:ln w="23638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Sheet1!$B$1:$E$1</c:f>
              <c:strCache>
                <c:ptCount val="4"/>
                <c:pt idx="0">
                  <c:v>29-30 баллов</c:v>
                </c:pt>
                <c:pt idx="1">
                  <c:v>27-28 баллов</c:v>
                </c:pt>
                <c:pt idx="2">
                  <c:v>25-26 баллов</c:v>
                </c:pt>
                <c:pt idx="3">
                  <c:v>менее 25 баллов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0.23</c:v>
                </c:pt>
                <c:pt idx="1">
                  <c:v>0.32000000000000073</c:v>
                </c:pt>
                <c:pt idx="2">
                  <c:v>0.22</c:v>
                </c:pt>
                <c:pt idx="3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1819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1819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1819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1819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29-30 баллов</c:v>
                </c:pt>
                <c:pt idx="1">
                  <c:v>27-28 баллов</c:v>
                </c:pt>
                <c:pt idx="2">
                  <c:v>25-26 баллов</c:v>
                </c:pt>
                <c:pt idx="3">
                  <c:v>менее 25 баллов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1819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1819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1819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1819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29-30 баллов</c:v>
                </c:pt>
                <c:pt idx="1">
                  <c:v>27-28 баллов</c:v>
                </c:pt>
                <c:pt idx="2">
                  <c:v>25-26 баллов</c:v>
                </c:pt>
                <c:pt idx="3">
                  <c:v>менее 25 баллов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</c:pie3DChart>
      <c:spPr>
        <a:noFill/>
        <a:ln w="23638">
          <a:noFill/>
        </a:ln>
      </c:spPr>
    </c:plotArea>
    <c:legend>
      <c:legendPos val="b"/>
      <c:layout>
        <c:manualLayout>
          <c:xMode val="edge"/>
          <c:yMode val="edge"/>
          <c:x val="4.6065259117082515E-2"/>
          <c:y val="0.8833333333333333"/>
          <c:w val="0.81381957773512481"/>
          <c:h val="0.1"/>
        </c:manualLayout>
      </c:layout>
      <c:spPr>
        <a:noFill/>
        <a:ln w="295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77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dPt>
          <c:dPt>
            <c:idx val="1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c:spPr>
          </c:dPt>
          <c:dPt>
            <c:idx val="2"/>
            <c:spPr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Pt>
            <c:idx val="3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5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12-15 баллов</c:v>
                </c:pt>
                <c:pt idx="1">
                  <c:v>9-11 баллов</c:v>
                </c:pt>
                <c:pt idx="2">
                  <c:v>5-8 баллов</c:v>
                </c:pt>
                <c:pt idx="3">
                  <c:v>менее 5 баллов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0.16</c:v>
                </c:pt>
                <c:pt idx="1">
                  <c:v>0.38000000000000073</c:v>
                </c:pt>
                <c:pt idx="2">
                  <c:v>0.35000000000000031</c:v>
                </c:pt>
                <c:pt idx="3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dLbls>
            <c:delete val="1"/>
          </c:dLbls>
          <c:cat>
            <c:strRef>
              <c:f>Sheet1!$B$1:$E$1</c:f>
              <c:strCache>
                <c:ptCount val="4"/>
                <c:pt idx="0">
                  <c:v>12-15 баллов</c:v>
                </c:pt>
                <c:pt idx="1">
                  <c:v>9-11 баллов</c:v>
                </c:pt>
                <c:pt idx="2">
                  <c:v>5-8 баллов</c:v>
                </c:pt>
                <c:pt idx="3">
                  <c:v>менее 5 баллов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dLbls>
            <c:delete val="1"/>
          </c:dLbls>
          <c:cat>
            <c:strRef>
              <c:f>Sheet1!$B$1:$E$1</c:f>
              <c:strCache>
                <c:ptCount val="4"/>
                <c:pt idx="0">
                  <c:v>12-15 баллов</c:v>
                </c:pt>
                <c:pt idx="1">
                  <c:v>9-11 баллов</c:v>
                </c:pt>
                <c:pt idx="2">
                  <c:v>5-8 баллов</c:v>
                </c:pt>
                <c:pt idx="3">
                  <c:v>менее 5 баллов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gapWidth val="75"/>
        <c:axId val="68379392"/>
        <c:axId val="68380928"/>
      </c:barChart>
      <c:catAx>
        <c:axId val="683793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8380928"/>
        <c:crosses val="autoZero"/>
        <c:auto val="1"/>
        <c:lblAlgn val="ctr"/>
        <c:lblOffset val="100"/>
      </c:catAx>
      <c:valAx>
        <c:axId val="68380928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8379392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chemeClr val="accent5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0070C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5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6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12-15 баллов</c:v>
                </c:pt>
                <c:pt idx="1">
                  <c:v>9-11 баллов</c:v>
                </c:pt>
                <c:pt idx="2">
                  <c:v>5-8 баллов</c:v>
                </c:pt>
                <c:pt idx="3">
                  <c:v>менее 5 баллов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6.0000000000000032E-2</c:v>
                </c:pt>
                <c:pt idx="1">
                  <c:v>0.27</c:v>
                </c:pt>
                <c:pt idx="2">
                  <c:v>0.49000000000000032</c:v>
                </c:pt>
                <c:pt idx="3">
                  <c:v>0.18000000000000024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elete val="1"/>
          </c:dLbls>
          <c:cat>
            <c:strRef>
              <c:f>Sheet1!$B$1:$E$1</c:f>
              <c:strCache>
                <c:ptCount val="4"/>
                <c:pt idx="0">
                  <c:v>12-15 баллов</c:v>
                </c:pt>
                <c:pt idx="1">
                  <c:v>9-11 баллов</c:v>
                </c:pt>
                <c:pt idx="2">
                  <c:v>5-8 баллов</c:v>
                </c:pt>
                <c:pt idx="3">
                  <c:v>менее 5 баллов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elete val="1"/>
          </c:dLbls>
          <c:cat>
            <c:strRef>
              <c:f>Sheet1!$B$1:$E$1</c:f>
              <c:strCache>
                <c:ptCount val="4"/>
                <c:pt idx="0">
                  <c:v>12-15 баллов</c:v>
                </c:pt>
                <c:pt idx="1">
                  <c:v>9-11 баллов</c:v>
                </c:pt>
                <c:pt idx="2">
                  <c:v>5-8 баллов</c:v>
                </c:pt>
                <c:pt idx="3">
                  <c:v>менее 5 баллов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gapWidth val="75"/>
        <c:axId val="68974848"/>
        <c:axId val="68980736"/>
      </c:barChart>
      <c:catAx>
        <c:axId val="689748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68980736"/>
        <c:crosses val="autoZero"/>
        <c:auto val="1"/>
        <c:lblAlgn val="ctr"/>
        <c:lblOffset val="100"/>
      </c:catAx>
      <c:valAx>
        <c:axId val="68980736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68974848"/>
        <c:crosses val="autoZero"/>
        <c:crossBetween val="between"/>
      </c:valAx>
    </c:plotArea>
    <c:plotVisOnly val="1"/>
    <c:dispBlanksAs val="zero"/>
  </c:chart>
  <c:spPr>
    <a:noFill/>
    <a:ln>
      <a:noFill/>
    </a:ln>
  </c:spPr>
  <c:txPr>
    <a:bodyPr/>
    <a:lstStyle/>
    <a:p>
      <a:pPr>
        <a:defRPr sz="105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аблон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аблон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9" y="95"/>
            <a:ext cx="9135541" cy="51433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аблон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9" y="95"/>
            <a:ext cx="9135541" cy="51433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аблон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30" y="95"/>
            <a:ext cx="9135539" cy="51433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аблон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30" y="95"/>
            <a:ext cx="9135539" cy="51433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аблон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31" y="95"/>
            <a:ext cx="9135537" cy="51433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аблон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31" y="95"/>
            <a:ext cx="9135537" cy="51433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аблон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51434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аблон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51434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аблон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51434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аблон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9" y="95"/>
            <a:ext cx="9135541" cy="51433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аблон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9" y="95"/>
            <a:ext cx="9135541" cy="51433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аблон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9" y="95"/>
            <a:ext cx="9135541" cy="51433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аблон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9" y="95"/>
            <a:ext cx="9135541" cy="51433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аблон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9" y="95"/>
            <a:ext cx="9135541" cy="514330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err="1" smtClean="0"/>
              <a:t>бразец</a:t>
            </a:r>
            <a:r>
              <a:rPr lang="ru-RU" dirty="0" smtClean="0"/>
              <a:t>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5D851-24F0-46DE-9465-1F821107C456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956C-50C3-4783-A893-A0F0ECFCF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7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.medvedeva\Desktop\скрины по сайту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71600" y="1203598"/>
            <a:ext cx="6768752" cy="1368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100" b="1" spc="-70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rPr>
              <a:t>Об </a:t>
            </a:r>
            <a:r>
              <a:rPr lang="ru-RU" sz="3100" b="1" spc="-70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rPr>
              <a:t>итогах интернет-олимпиады среди учащихся старших классов образовательных организаций общего образования по вопросам избирательного права </a:t>
            </a:r>
            <a:endParaRPr lang="ru-RU" sz="3100" b="1" spc="-70" dirty="0" smtClean="0">
              <a:solidFill>
                <a:schemeClr val="accent1">
                  <a:lumMod val="75000"/>
                </a:schemeClr>
              </a:solidFill>
              <a:latin typeface="Myriad Pro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3100" b="1" spc="-70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rPr>
              <a:t>и </a:t>
            </a:r>
            <a:r>
              <a:rPr lang="ru-RU" sz="3100" b="1" spc="-70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rPr>
              <a:t>избирательного </a:t>
            </a:r>
            <a:r>
              <a:rPr lang="ru-RU" sz="3100" b="1" spc="-70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rPr>
              <a:t>процесса</a:t>
            </a:r>
            <a:endParaRPr lang="ru-RU" sz="3100" b="1" spc="-70" dirty="0">
              <a:solidFill>
                <a:schemeClr val="accent1">
                  <a:lumMod val="75000"/>
                </a:schemeClr>
              </a:solidFill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99792" y="4762922"/>
            <a:ext cx="2664296" cy="38057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rPr>
              <a:t>23 января 2019 года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1026" name="Picture 2" descr="C:\Users\m.medvedeva\Downloads\Совя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548" y="3363838"/>
            <a:ext cx="2174906" cy="1707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39552" y="2787774"/>
            <a:ext cx="3024336" cy="20707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В заключительном этапе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2018 года  приняли участие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425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учащихся:</a:t>
            </a:r>
          </a:p>
          <a:p>
            <a:pPr lvl="0" algn="ctr">
              <a:spcBef>
                <a:spcPct val="0"/>
              </a:spcBef>
              <a:defRPr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Myriad Pro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-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203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 учащихся 10-х классов; 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-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222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учащихся 11-х классов </a:t>
            </a:r>
          </a:p>
          <a:p>
            <a:pPr lvl="0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из 84 субъектов Российской Федерации (кроме Кировской области).</a:t>
            </a:r>
          </a:p>
        </p:txBody>
      </p:sp>
      <p:pic>
        <p:nvPicPr>
          <p:cNvPr id="5" name="Picture 2" descr="C:\Users\m.medvedeva\Downloads\Совя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678" y="106440"/>
            <a:ext cx="1366066" cy="1072584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267744" y="51470"/>
            <a:ext cx="22322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Интернет-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олимпиада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школьников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по </a:t>
            </a:r>
            <a:r>
              <a:rPr kumimoji="0" lang="ru-RU" sz="1400" b="1" i="0" u="none" strike="noStrike" kern="900" cap="none" spc="-7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избирательному</a:t>
            </a: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 праву и процессу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995936" y="2715766"/>
          <a:ext cx="360040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2267744" y="1491630"/>
            <a:ext cx="5904656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Особенности интернет-олимпиады   </a:t>
            </a:r>
            <a:r>
              <a:rPr lang="ru-RU" sz="2400" b="1" dirty="0" smtClean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  <a:t>2018 года</a:t>
            </a:r>
          </a:p>
          <a:p>
            <a:pPr>
              <a:spcBef>
                <a:spcPct val="0"/>
              </a:spcBef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66026" y="2945278"/>
            <a:ext cx="870269" cy="1714704"/>
          </a:xfrm>
          <a:prstGeom prst="rect">
            <a:avLst/>
          </a:prstGeom>
          <a:ln w="31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39229" y="4731990"/>
            <a:ext cx="864096" cy="216024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2017 год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84546" y="4731990"/>
            <a:ext cx="859065" cy="216024"/>
          </a:xfrm>
          <a:prstGeom prst="rect">
            <a:avLst/>
          </a:prstGeom>
          <a:ln w="31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2018 год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715766"/>
            <a:ext cx="29152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Тестовые задания среди учащихся 10-х классов выполнили </a:t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203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участника (100%)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3059832" y="2715766"/>
          <a:ext cx="5904656" cy="2283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267744" y="1419622"/>
            <a:ext cx="6624736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  <a:t>Выполнение тестовых заданий учащимися  10-х классов</a:t>
            </a:r>
          </a:p>
        </p:txBody>
      </p:sp>
      <p:pic>
        <p:nvPicPr>
          <p:cNvPr id="10" name="Picture 2" descr="C:\Users\m.medvedeva\Downloads\Совя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1678" y="106440"/>
            <a:ext cx="1366066" cy="1072584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267744" y="51470"/>
            <a:ext cx="22322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Интернет-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олимпиада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школьников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по </a:t>
            </a:r>
            <a:r>
              <a:rPr kumimoji="0" lang="ru-RU" sz="1400" b="1" i="0" u="none" strike="noStrike" kern="900" cap="none" spc="-7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избирательному</a:t>
            </a: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 праву и процессу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715766"/>
            <a:ext cx="28803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Тестовые задания среди учащихся 11-х классов выполнил </a:t>
            </a:r>
          </a:p>
          <a:p>
            <a:pPr lvl="0">
              <a:spcBef>
                <a:spcPct val="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221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участник (99%)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267744" y="1419622"/>
            <a:ext cx="6192688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  <a:t>Выполнение тестовых заданий учащимися  11-х классов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770784" y="2859782"/>
          <a:ext cx="6481736" cy="2114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C:\Users\m.medvedeva\Downloads\Совя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1678" y="106440"/>
            <a:ext cx="1366066" cy="1072584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67744" y="51470"/>
            <a:ext cx="22322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Интернет-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олимпиада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школьников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по </a:t>
            </a:r>
            <a:r>
              <a:rPr kumimoji="0" lang="ru-RU" sz="1400" b="1" i="0" u="none" strike="noStrike" kern="900" cap="none" spc="-7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избирательному</a:t>
            </a: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 праву и процессу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267744" y="1419622"/>
            <a:ext cx="61184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  <a:t>Выполнение творческого задания учащимися 10-х классов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467544" y="2643758"/>
          <a:ext cx="5112568" cy="2376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2" descr="C:\Users\m.medvedeva\Downloads\Совя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678" y="106440"/>
            <a:ext cx="1366066" cy="107258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932040" y="2787774"/>
            <a:ext cx="2952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Творческое задание среди учащихся 10-х классов выполнили 198 участников (98%)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267744" y="51470"/>
            <a:ext cx="22322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Интернет-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олимпиада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школьников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по </a:t>
            </a:r>
            <a:r>
              <a:rPr kumimoji="0" lang="ru-RU" sz="1400" b="1" i="0" u="none" strike="noStrike" kern="900" cap="none" spc="-7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избирательному</a:t>
            </a: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 праву и процессу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267744" y="1419622"/>
            <a:ext cx="61184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  <a:t>Выполнение творческого задания учащимися 11-х классов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Picture 2" descr="C:\Users\m.medvedeva\Downloads\Совя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678" y="106440"/>
            <a:ext cx="1366066" cy="1072584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539552" y="2571750"/>
          <a:ext cx="482453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860032" y="2787774"/>
            <a:ext cx="2736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Творческое задание среди учащихся 11-х классов выполнили  203 участника (94%)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267744" y="51470"/>
            <a:ext cx="22322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Интернет-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олимпиада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школьников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по </a:t>
            </a:r>
            <a:r>
              <a:rPr kumimoji="0" lang="ru-RU" sz="1400" b="1" i="0" u="none" strike="noStrike" kern="900" cap="none" spc="-7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избирательному</a:t>
            </a: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 праву и процессу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267744" y="1275606"/>
            <a:ext cx="40324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Заседание Жюри интернет-олимпиады</a:t>
            </a:r>
          </a:p>
          <a:p>
            <a:pPr>
              <a:spcBef>
                <a:spcPct val="0"/>
              </a:spcBef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  <a:t>16 января 2019 года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2715766"/>
            <a:ext cx="3672408" cy="22322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Myriad Pro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Жюри интернет-олимпиады определило:</a:t>
            </a:r>
          </a:p>
          <a:p>
            <a:pPr algn="ctr">
              <a:spcBef>
                <a:spcPct val="0"/>
              </a:spcBef>
              <a:defRPr/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Myriad Pro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  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65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 победителей, достойных дипломов в зависимости от призового места. </a:t>
            </a:r>
          </a:p>
          <a:p>
            <a:pPr>
              <a:spcBef>
                <a:spcPct val="0"/>
              </a:spcBef>
              <a:defRPr/>
            </a:pP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 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354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 участника, которые получат сертификаты финалистов интернет-олимпиады. </a:t>
            </a:r>
          </a:p>
        </p:txBody>
      </p:sp>
      <p:pic>
        <p:nvPicPr>
          <p:cNvPr id="5" name="Picture 2" descr="C:\Users\m.medvedeva\Downloads\Совя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678" y="106440"/>
            <a:ext cx="1366066" cy="1072584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267744" y="51470"/>
            <a:ext cx="22322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Интернет-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олимпиада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школьников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по </a:t>
            </a:r>
            <a:r>
              <a:rPr kumimoji="0" lang="ru-RU" sz="1400" b="1" i="0" u="none" strike="noStrike" kern="900" cap="none" spc="-7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избирательному</a:t>
            </a: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 праву и процессу</a:t>
            </a:r>
          </a:p>
        </p:txBody>
      </p:sp>
      <p:pic>
        <p:nvPicPr>
          <p:cNvPr id="2" name="Picture 2" descr="Z:\архив\Фото архив издательского отдела\фото 2019\16.01.19\16.01.19\IMGM7377-E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87774"/>
            <a:ext cx="324036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2925291"/>
          <a:ext cx="6264696" cy="187870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0586"/>
                <a:gridCol w="2088232"/>
                <a:gridCol w="2505878"/>
              </a:tblGrid>
              <a:tr h="3461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Баллы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Награды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Кол-во участников</a:t>
                      </a:r>
                      <a:endParaRPr lang="ru-RU" sz="1800" dirty="0"/>
                    </a:p>
                  </a:txBody>
                  <a:tcPr/>
                </a:tc>
              </a:tr>
              <a:tr h="346133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44 – 45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Диплом </a:t>
                      </a:r>
                      <a:r>
                        <a:rPr lang="en-U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</a:t>
                      </a:r>
                      <a:r>
                        <a:rPr lang="en-US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степени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6133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42 – 43 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Диплом </a:t>
                      </a:r>
                      <a:r>
                        <a:rPr lang="en-U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II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степени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6133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40 – 41 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Диплом </a:t>
                      </a:r>
                      <a:r>
                        <a:rPr lang="en-U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III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степени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42</a:t>
                      </a:r>
                      <a:endParaRPr lang="ru-RU" sz="18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67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 – 39 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Сертификат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354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267744" y="1347614"/>
            <a:ext cx="7200800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Победители и призеры </a:t>
            </a:r>
          </a:p>
          <a:p>
            <a:pPr lvl="0"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  <a:t>интернет-олимпиады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6" name="Picture 2" descr="C:\Users\m.medvedeva\Downloads\Совя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678" y="106440"/>
            <a:ext cx="1366066" cy="10725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2931790"/>
            <a:ext cx="6264696" cy="1872208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67744" y="51470"/>
            <a:ext cx="22322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Интернет-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олимпиада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школьников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по </a:t>
            </a:r>
            <a:r>
              <a:rPr kumimoji="0" lang="ru-RU" sz="1400" b="1" i="0" u="none" strike="noStrike" kern="900" cap="none" spc="-7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избирательному</a:t>
            </a:r>
            <a:r>
              <a:rPr kumimoji="0" lang="ru-RU" sz="14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 праву и процессу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.medvedeva\Desktop\скрины по сайту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71600" y="1203598"/>
            <a:ext cx="6768752" cy="1368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100" b="1" spc="-70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rPr>
              <a:t>Об </a:t>
            </a:r>
            <a:r>
              <a:rPr lang="ru-RU" sz="3100" b="1" spc="-70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rPr>
              <a:t>итогах интернет-олимпиады среди учащихся старших классов образовательных организаций общего образования по вопросам избирательного права </a:t>
            </a:r>
            <a:endParaRPr lang="ru-RU" sz="3100" b="1" spc="-70" dirty="0" smtClean="0">
              <a:solidFill>
                <a:schemeClr val="accent1">
                  <a:lumMod val="75000"/>
                </a:schemeClr>
              </a:solidFill>
              <a:latin typeface="Myriad Pro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3100" b="1" spc="-70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rPr>
              <a:t>и </a:t>
            </a:r>
            <a:r>
              <a:rPr lang="ru-RU" sz="3100" b="1" spc="-70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rPr>
              <a:t>избирательного </a:t>
            </a:r>
            <a:r>
              <a:rPr lang="ru-RU" sz="3100" b="1" spc="-70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rPr>
              <a:t>процесса</a:t>
            </a:r>
            <a:endParaRPr lang="ru-RU" sz="3100" b="1" spc="-70" dirty="0">
              <a:solidFill>
                <a:schemeClr val="accent1">
                  <a:lumMod val="75000"/>
                </a:schemeClr>
              </a:solidFill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99792" y="4762922"/>
            <a:ext cx="2664296" cy="38057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rPr>
              <a:t>23 января 2019 года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1026" name="Picture 2" descr="C:\Users\m.medvedeva\Downloads\Совя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548" y="3363838"/>
            <a:ext cx="2174906" cy="1707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275</Words>
  <Application>Microsoft Office PowerPoint</Application>
  <PresentationFormat>Экран (16:9)</PresentationFormat>
  <Paragraphs>86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BIZON</dc:creator>
  <cp:lastModifiedBy>Марина Медведева</cp:lastModifiedBy>
  <cp:revision>121</cp:revision>
  <dcterms:created xsi:type="dcterms:W3CDTF">2018-12-17T13:48:54Z</dcterms:created>
  <dcterms:modified xsi:type="dcterms:W3CDTF">2019-01-23T09:04:28Z</dcterms:modified>
</cp:coreProperties>
</file>